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259" r:id="rId5"/>
    <p:sldId id="262" r:id="rId6"/>
    <p:sldId id="263" r:id="rId7"/>
    <p:sldId id="286" r:id="rId8"/>
    <p:sldId id="265" r:id="rId9"/>
    <p:sldId id="288" r:id="rId10"/>
    <p:sldId id="289" r:id="rId11"/>
    <p:sldId id="266" r:id="rId12"/>
    <p:sldId id="277" r:id="rId13"/>
    <p:sldId id="278" r:id="rId14"/>
    <p:sldId id="267" r:id="rId15"/>
    <p:sldId id="270" r:id="rId16"/>
    <p:sldId id="273" r:id="rId17"/>
    <p:sldId id="268" r:id="rId18"/>
    <p:sldId id="274" r:id="rId19"/>
    <p:sldId id="275" r:id="rId20"/>
    <p:sldId id="276" r:id="rId21"/>
    <p:sldId id="279" r:id="rId22"/>
    <p:sldId id="280" r:id="rId23"/>
    <p:sldId id="290" r:id="rId24"/>
    <p:sldId id="271" r:id="rId25"/>
    <p:sldId id="291" r:id="rId26"/>
    <p:sldId id="281" r:id="rId27"/>
    <p:sldId id="282" r:id="rId28"/>
    <p:sldId id="272" r:id="rId29"/>
    <p:sldId id="283" r:id="rId30"/>
    <p:sldId id="284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79"/>
    <p:restoredTop sz="71447"/>
  </p:normalViewPr>
  <p:slideViewPr>
    <p:cSldViewPr snapToGrid="0" snapToObjects="1">
      <p:cViewPr varScale="1">
        <p:scale>
          <a:sx n="95" d="100"/>
          <a:sy n="95" d="100"/>
        </p:scale>
        <p:origin x="244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6DC01E-2932-8549-8500-48D80A00A5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8C8EAD-FB54-4147-A5F9-3F326BD02D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4DE25-60E1-BB4E-9EBB-612A7F665BD1}" type="datetimeFigureOut">
              <a:rPr lang="en-US" smtClean="0"/>
              <a:t>10/4/23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93BF4F-059C-4247-A861-B21CB660AC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F4F78-DE01-CA45-AC96-204A4F6DC4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B696A-ADEA-4640-830C-8F9B39BB4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86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C36D6-5B77-3B45-8B40-D45DD00E8AD9}" type="datetimeFigureOut">
              <a:rPr lang="en-US" smtClean="0"/>
              <a:t>10/4/23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01776-F0B4-9641-A208-26AA87C7A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75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calc.com/2476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51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Visually: Histone mark / peaks are larger and can coincide with gene bodies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41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those terms, I can put up a table like this. </a:t>
            </a:r>
          </a:p>
          <a:p>
            <a:endParaRPr lang="en-US" dirty="0"/>
          </a:p>
          <a:p>
            <a:r>
              <a:rPr lang="en-US" dirty="0"/>
              <a:t>Start by taking 9 cell lines and 9 </a:t>
            </a:r>
            <a:r>
              <a:rPr lang="en-US" dirty="0" err="1"/>
              <a:t>chipseq</a:t>
            </a:r>
            <a:r>
              <a:rPr lang="en-US" dirty="0"/>
              <a:t> </a:t>
            </a:r>
            <a:r>
              <a:rPr lang="en-US" dirty="0" err="1"/>
              <a:t>experiemnts</a:t>
            </a:r>
            <a:r>
              <a:rPr lang="en-US" dirty="0"/>
              <a:t>, clustering the </a:t>
            </a:r>
            <a:r>
              <a:rPr lang="en-US" dirty="0" err="1"/>
              <a:t>patten</a:t>
            </a:r>
            <a:r>
              <a:rPr lang="en-US" dirty="0"/>
              <a:t> of the resulting peaks</a:t>
            </a:r>
          </a:p>
          <a:p>
            <a:r>
              <a:rPr lang="en-US" dirty="0"/>
              <a:t>The clusters are called regulatory classes.</a:t>
            </a:r>
          </a:p>
          <a:p>
            <a:r>
              <a:rPr lang="en-US" dirty="0"/>
              <a:t>Then those </a:t>
            </a:r>
            <a:r>
              <a:rPr lang="en-US" dirty="0" err="1"/>
              <a:t>clusetsr</a:t>
            </a:r>
            <a:r>
              <a:rPr lang="en-US" dirty="0"/>
              <a:t> are these </a:t>
            </a:r>
            <a:r>
              <a:rPr lang="en-US" dirty="0" err="1"/>
              <a:t>coloured</a:t>
            </a:r>
            <a:r>
              <a:rPr lang="en-US" dirty="0"/>
              <a:t> rectangles</a:t>
            </a:r>
          </a:p>
          <a:p>
            <a:r>
              <a:rPr lang="en-US" dirty="0"/>
              <a:t>The Table shows the fraction of peaks from a cluster which lie in any given </a:t>
            </a:r>
            <a:r>
              <a:rPr lang="en-US" dirty="0" err="1"/>
              <a:t>chipseq</a:t>
            </a:r>
            <a:r>
              <a:rPr lang="en-US" dirty="0"/>
              <a:t> </a:t>
            </a:r>
            <a:r>
              <a:rPr lang="en-US" dirty="0" err="1"/>
              <a:t>expt</a:t>
            </a:r>
            <a:endParaRPr lang="en-US" dirty="0"/>
          </a:p>
          <a:p>
            <a:r>
              <a:rPr lang="en-US" dirty="0"/>
              <a:t>So you can see the patterns making up a cluster.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The  moral of the table is that these classes of histone mods have distinct </a:t>
            </a:r>
            <a:r>
              <a:rPr lang="en-US" b="1"/>
              <a:t>patttens.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r>
              <a:rPr lang="en-US" dirty="0"/>
              <a:t>The actual function of the groups was bolted on afterwards by just knowing what each of these histone mods did.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20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I turn to desired experimental conditions: </a:t>
            </a:r>
          </a:p>
          <a:p>
            <a:r>
              <a:rPr lang="en-US" dirty="0"/>
              <a:t>These are simply relayed to me by a biologist (Dan Gaffney) so I will relay them to you!</a:t>
            </a:r>
          </a:p>
          <a:p>
            <a:r>
              <a:rPr lang="en-US" dirty="0"/>
              <a:t>Make sure your antibodies are of high quality!</a:t>
            </a:r>
          </a:p>
          <a:p>
            <a:r>
              <a:rPr lang="en-US" dirty="0"/>
              <a:t>That you have enough cells!</a:t>
            </a:r>
            <a:br>
              <a:rPr lang="en-US" dirty="0"/>
            </a:br>
            <a:r>
              <a:rPr lang="en-US" dirty="0"/>
              <a:t>And that you cross-link DNA and protein for long enough!</a:t>
            </a:r>
          </a:p>
          <a:p>
            <a:r>
              <a:rPr lang="en-US" dirty="0"/>
              <a:t>And that you shear to get the right fragment size: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12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check the fragment size with </a:t>
            </a:r>
            <a:r>
              <a:rPr lang="en-US" dirty="0" err="1"/>
              <a:t>bioanalyser</a:t>
            </a:r>
            <a:r>
              <a:rPr lang="en-US" dirty="0"/>
              <a:t>: you want 150-400bp fragments</a:t>
            </a:r>
          </a:p>
          <a:p>
            <a:endParaRPr lang="en-US" dirty="0"/>
          </a:p>
          <a:p>
            <a:r>
              <a:rPr lang="en-US" dirty="0"/>
              <a:t>Read alignment:</a:t>
            </a:r>
          </a:p>
          <a:p>
            <a:r>
              <a:rPr lang="en-US" dirty="0"/>
              <a:t>Effect of read length on SE/PE on alignment rates:</a:t>
            </a:r>
          </a:p>
          <a:p>
            <a:r>
              <a:rPr lang="en-US" dirty="0"/>
              <a:t>Longer SE read aligns more unique better than short SE read (increase from 50=&gt;75, say)</a:t>
            </a:r>
          </a:p>
          <a:p>
            <a:r>
              <a:rPr lang="en-US" dirty="0"/>
              <a:t>Paired more </a:t>
            </a:r>
            <a:r>
              <a:rPr lang="en-US" dirty="0" err="1"/>
              <a:t>unqiue</a:t>
            </a:r>
            <a:r>
              <a:rPr lang="en-US" dirty="0"/>
              <a:t> than single, IF read length is constant. BUT if you make the PE longer, THEN align rate drops off: drop in quality at 3’ end.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Longer reads: better coverage over </a:t>
            </a:r>
            <a:r>
              <a:rPr lang="en-US" dirty="0" err="1"/>
              <a:t>repetetive</a:t>
            </a:r>
            <a:r>
              <a:rPr lang="en-US" dirty="0"/>
              <a:t> regions.</a:t>
            </a:r>
          </a:p>
          <a:p>
            <a:r>
              <a:rPr lang="en-US" dirty="0"/>
              <a:t>PE design: better coverage over </a:t>
            </a:r>
            <a:r>
              <a:rPr lang="en-US" dirty="0" err="1"/>
              <a:t>repetetive</a:t>
            </a:r>
            <a:r>
              <a:rPr lang="en-US" dirty="0"/>
              <a:t> regions.</a:t>
            </a:r>
          </a:p>
          <a:p>
            <a:endParaRPr lang="en-US" dirty="0"/>
          </a:p>
          <a:p>
            <a:r>
              <a:rPr lang="en-US" i="1" dirty="0"/>
              <a:t>Peak numbers:</a:t>
            </a:r>
          </a:p>
          <a:p>
            <a:r>
              <a:rPr lang="en-US" i="1" dirty="0"/>
              <a:t>PE more than SE (approx. 10^5 peaks) – because more reads!</a:t>
            </a:r>
          </a:p>
          <a:p>
            <a:r>
              <a:rPr lang="en-US" i="1" dirty="0"/>
              <a:t>Read length: no impact on numbers of peaks.</a:t>
            </a:r>
          </a:p>
          <a:p>
            <a:r>
              <a:rPr lang="en-US" i="1" dirty="0"/>
              <a:t>PE =&gt; better IDR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09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 to two checks of </a:t>
            </a:r>
            <a:r>
              <a:rPr lang="en-US" dirty="0" err="1"/>
              <a:t>CHIPSeq</a:t>
            </a:r>
            <a:r>
              <a:rPr lang="en-US" dirty="0"/>
              <a:t> signal:</a:t>
            </a:r>
          </a:p>
          <a:p>
            <a:r>
              <a:rPr lang="en-US" dirty="0"/>
              <a:t>S/N</a:t>
            </a:r>
          </a:p>
          <a:p>
            <a:r>
              <a:rPr lang="en-US" dirty="0"/>
              <a:t>And </a:t>
            </a:r>
          </a:p>
          <a:p>
            <a:r>
              <a:rPr lang="en-US" dirty="0"/>
              <a:t>Library complexity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02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Signal is sequenced DNA which has bound to the protein you want.</a:t>
            </a:r>
          </a:p>
          <a:p>
            <a:r>
              <a:rPr lang="en-US" dirty="0"/>
              <a:t>NOISE is DNA that you don’t want also being included in the sequencing. </a:t>
            </a:r>
          </a:p>
          <a:p>
            <a:r>
              <a:rPr lang="en-US" dirty="0"/>
              <a:t>This may be because you pull down protein you weren’t expecting which is also cross-linked.</a:t>
            </a:r>
          </a:p>
          <a:p>
            <a:r>
              <a:rPr lang="en-US" dirty="0"/>
              <a:t>So it’s an </a:t>
            </a:r>
            <a:r>
              <a:rPr lang="en-US" dirty="0" err="1"/>
              <a:t>indicaition</a:t>
            </a:r>
            <a:r>
              <a:rPr lang="en-US" dirty="0"/>
              <a:t> of whether your antibody is specific enough.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86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b/g is an indication of S/N – put up two examples, one of low b/g and one of high b/g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21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in real life, this shows many different tracks: you can see the high-</a:t>
            </a:r>
            <a:r>
              <a:rPr lang="en-US" dirty="0" err="1"/>
              <a:t>bg</a:t>
            </a:r>
            <a:r>
              <a:rPr lang="en-US" dirty="0"/>
              <a:t> (noise) tracks – they’re the ones with distracting grass between the peaks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20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of checking how good your peaks are relative to the b/g is to check Fragments in Peaks, relative to total # of all fragments:</a:t>
            </a:r>
          </a:p>
          <a:p>
            <a:r>
              <a:rPr lang="en-US" dirty="0"/>
              <a:t>This is an ENCODE guideline. this should be &gt;1%</a:t>
            </a:r>
          </a:p>
          <a:p>
            <a:r>
              <a:rPr lang="en-US" dirty="0"/>
              <a:t>Generally, FRIP increases linearly with numbers of called peaks. </a:t>
            </a:r>
            <a:br>
              <a:rPr lang="en-US" dirty="0"/>
            </a:br>
            <a:r>
              <a:rPr lang="en-US" dirty="0"/>
              <a:t>FRIP works when there are ~thousands – 10’s thousands of called sites.</a:t>
            </a:r>
          </a:p>
          <a:p>
            <a:r>
              <a:rPr lang="en-US" dirty="0"/>
              <a:t>Empirically: </a:t>
            </a:r>
          </a:p>
          <a:p>
            <a:r>
              <a:rPr lang="en-US" dirty="0"/>
              <a:t>You can use FRIP to compare performance of the SAME antibody in different conditions / cell lines.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27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 to library complexity.</a:t>
            </a:r>
          </a:p>
          <a:p>
            <a:r>
              <a:rPr lang="en-US" dirty="0"/>
              <a:t>This becomes a problem when there are not enough cells or not enough DNA pulled down – maybe antibody wasn’t efficient enough.</a:t>
            </a:r>
          </a:p>
          <a:p>
            <a:r>
              <a:rPr lang="en-US" dirty="0"/>
              <a:t>As a result you have to do more PCR to have enough material to sequence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54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informatician’s view of epigenetics:</a:t>
            </a:r>
          </a:p>
          <a:p>
            <a:endParaRPr lang="en-US" dirty="0"/>
          </a:p>
          <a:p>
            <a:r>
              <a:rPr lang="en-US" b="1" dirty="0"/>
              <a:t>How is DNA organized in a cell?</a:t>
            </a:r>
            <a:r>
              <a:rPr lang="en-US" dirty="0"/>
              <a:t> </a:t>
            </a:r>
          </a:p>
          <a:p>
            <a:r>
              <a:rPr lang="en-US" dirty="0"/>
              <a:t>It interacts with proteins, and the regulation of transcription involves interaction of protein and DNA.</a:t>
            </a:r>
          </a:p>
          <a:p>
            <a:endParaRPr lang="en-US" dirty="0"/>
          </a:p>
          <a:p>
            <a:r>
              <a:rPr lang="en-US" b="1" dirty="0"/>
              <a:t>Specifically,</a:t>
            </a:r>
            <a:r>
              <a:rPr lang="en-US" dirty="0"/>
              <a:t> DNA is condensed by being wrapped around nuclear proteins = </a:t>
            </a:r>
            <a:r>
              <a:rPr lang="en-US" b="1" dirty="0"/>
              <a:t>HISTONES </a:t>
            </a:r>
          </a:p>
          <a:p>
            <a:r>
              <a:rPr lang="en-US" b="1" dirty="0"/>
              <a:t>NUCLEOSOME:</a:t>
            </a:r>
          </a:p>
          <a:p>
            <a:r>
              <a:rPr lang="en-US" dirty="0"/>
              <a:t>The repeating DNA/Histone complex (8 proteins) = NUCLEOSOME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CHROMATIN: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Chromatin = complex of DNA and nuclear proteins.</a:t>
            </a:r>
          </a:p>
          <a:p>
            <a:endParaRPr lang="en-US" dirty="0"/>
          </a:p>
          <a:p>
            <a:r>
              <a:rPr lang="en-US" b="1" dirty="0"/>
              <a:t>HETEROCHROMATIN</a:t>
            </a:r>
          </a:p>
          <a:p>
            <a:r>
              <a:rPr lang="en-US" dirty="0"/>
              <a:t>Tightly packed chromatin = heterochromatin = harder for DNA binding proteins to access DNA, not accessible for transcription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EUCHROMATIN</a:t>
            </a:r>
          </a:p>
          <a:p>
            <a:r>
              <a:rPr lang="en-US" dirty="0"/>
              <a:t>Loosely packed = euchromatin = DNA accessible for transcription</a:t>
            </a:r>
          </a:p>
          <a:p>
            <a:endParaRPr lang="en-US" dirty="0"/>
          </a:p>
          <a:p>
            <a:r>
              <a:rPr lang="en-US" b="1" dirty="0"/>
              <a:t>TF:</a:t>
            </a:r>
          </a:p>
          <a:p>
            <a:r>
              <a:rPr lang="en-US" dirty="0"/>
              <a:t>Transcription factors are proteins that bind to DNA (in euchromatin) to regulate expression via a variety of mechanisms: 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stabilize or block binding of RNA Pol</a:t>
            </a:r>
          </a:p>
          <a:p>
            <a:r>
              <a:rPr lang="en-US" b="1" dirty="0"/>
              <a:t>Histone mods:</a:t>
            </a:r>
          </a:p>
          <a:p>
            <a:r>
              <a:rPr lang="en-US" dirty="0"/>
              <a:t>- Epigenetic mods to histones (methylation, acetylation) to make it bind to DNA more weakly / more strongly, making it more or less accessible to transcription</a:t>
            </a:r>
          </a:p>
          <a:p>
            <a:endParaRPr lang="en-US" dirty="0"/>
          </a:p>
          <a:p>
            <a:r>
              <a:rPr lang="en-US" b="1" dirty="0"/>
              <a:t>Euchromatin is enriched by </a:t>
            </a:r>
            <a:r>
              <a:rPr lang="en-US" b="1" dirty="0" err="1"/>
              <a:t>ChIP</a:t>
            </a:r>
            <a:r>
              <a:rPr lang="en-US" b="1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ChIPSeq</a:t>
            </a:r>
            <a:r>
              <a:rPr lang="en-US" dirty="0"/>
              <a:t> enriches and sequences open chromatin regions where TFs are binding.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Histone mods are enriched by </a:t>
            </a:r>
            <a:r>
              <a:rPr lang="en-US" b="1" dirty="0" err="1"/>
              <a:t>ChIP</a:t>
            </a:r>
            <a:r>
              <a:rPr lang="en-US" b="1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ChIPSeq</a:t>
            </a:r>
            <a:r>
              <a:rPr lang="en-US" dirty="0"/>
              <a:t> enriches and sequences histone mods - indicate gene regulation</a:t>
            </a:r>
          </a:p>
          <a:p>
            <a:endParaRPr lang="en-US" dirty="0"/>
          </a:p>
          <a:p>
            <a:r>
              <a:rPr lang="en-US" b="1" dirty="0"/>
              <a:t>IN PASSING:</a:t>
            </a:r>
          </a:p>
          <a:p>
            <a:r>
              <a:rPr lang="en-US" b="1" dirty="0"/>
              <a:t>DNase1 Hypersensitive site.</a:t>
            </a:r>
          </a:p>
          <a:p>
            <a:r>
              <a:rPr lang="en-US" dirty="0" err="1"/>
              <a:t>DNaseI</a:t>
            </a:r>
            <a:r>
              <a:rPr lang="en-US" dirty="0"/>
              <a:t> is an endonuclease. It will degrade DNA more readily at open chromatin regions, which also should coincide with where TFs are binding.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75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Conceptually this looks as follows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05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is a real-world set of signals arranged from high to low complexity: you can see that as the complexity decreases, the peaks are (sort of) still there, but the signal becomes patchy / grain, and the noise gets amplified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628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Goal from ENCODE: obtain &gt; 10m reads per replicate.</a:t>
            </a:r>
          </a:p>
          <a:p>
            <a:endParaRPr lang="en-US" dirty="0"/>
          </a:p>
          <a:p>
            <a:r>
              <a:rPr lang="en-US" dirty="0"/>
              <a:t>Given that, ENCODE Defines a Complexity metric: </a:t>
            </a:r>
          </a:p>
          <a:p>
            <a:r>
              <a:rPr lang="en-US" dirty="0"/>
              <a:t>fraction of nonredundant mapped reads = NRF = #number of unique positions in genome / total number of reads.</a:t>
            </a:r>
          </a:p>
          <a:p>
            <a:r>
              <a:rPr lang="en-US" b="1" dirty="0"/>
              <a:t>Want NRF &gt;= 0.8 for 10 million uniquely mapped reads.</a:t>
            </a:r>
          </a:p>
          <a:p>
            <a:endParaRPr lang="en-US" dirty="0"/>
          </a:p>
          <a:p>
            <a:r>
              <a:rPr lang="en-US" dirty="0"/>
              <a:t>See here:</a:t>
            </a:r>
          </a:p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/articles/PMC3431496/</a:t>
            </a:r>
          </a:p>
          <a:p>
            <a:r>
              <a:rPr lang="en-US" dirty="0"/>
              <a:t>“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each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ChIP-seq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point-source library, ENCODE’s goal is to obtain ≥10 million uniquely mapping reads per replicate experiment for mammalian genomes, with a target NRF (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nonredundancy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fraction) ≥0.8 for 10 million reads.”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108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 to two checks of </a:t>
            </a:r>
            <a:r>
              <a:rPr lang="en-US" dirty="0" err="1"/>
              <a:t>CHIPSeq</a:t>
            </a:r>
            <a:r>
              <a:rPr lang="en-US" dirty="0"/>
              <a:t> signal:</a:t>
            </a:r>
          </a:p>
          <a:p>
            <a:r>
              <a:rPr lang="en-US" dirty="0"/>
              <a:t>S/N</a:t>
            </a:r>
          </a:p>
          <a:p>
            <a:r>
              <a:rPr lang="en-US" dirty="0"/>
              <a:t>And </a:t>
            </a:r>
          </a:p>
          <a:p>
            <a:r>
              <a:rPr lang="en-US" dirty="0"/>
              <a:t>Library complexity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846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turn from QC measures of the experiment to a quick overview of how analysis goes.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44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turn from QC measures of the experiment to a quick overview of how analysis goes.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621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alignment we have already covered – will be done with aligners you’re familiar with, taking care to be run with right parameters</a:t>
            </a:r>
          </a:p>
          <a:p>
            <a:endParaRPr lang="en-US" dirty="0"/>
          </a:p>
          <a:p>
            <a:r>
              <a:rPr lang="en-US" dirty="0"/>
              <a:t>Once you’ve got the reads they need to be visualized. You really should do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60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vis you can do peak calling, which goes conceptually like this:</a:t>
            </a:r>
          </a:p>
          <a:p>
            <a:r>
              <a:rPr lang="en-US" dirty="0"/>
              <a:t>Count reads from treatment and control in a sliding window, gives observed and expected counts.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937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to a peak caller is:</a:t>
            </a:r>
          </a:p>
          <a:p>
            <a:r>
              <a:rPr lang="en-US" dirty="0" err="1"/>
              <a:t>Trreatment</a:t>
            </a:r>
            <a:r>
              <a:rPr lang="en-US" dirty="0"/>
              <a:t> bam file</a:t>
            </a:r>
          </a:p>
          <a:p>
            <a:r>
              <a:rPr lang="en-US" dirty="0"/>
              <a:t>Control bam file</a:t>
            </a:r>
          </a:p>
          <a:p>
            <a:r>
              <a:rPr lang="en-US" dirty="0"/>
              <a:t>Replicates</a:t>
            </a:r>
          </a:p>
          <a:p>
            <a:r>
              <a:rPr lang="en-US" dirty="0"/>
              <a:t>BEAR IN MIND that Peak sizes will vary with the protein of interest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93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outputs?</a:t>
            </a:r>
          </a:p>
          <a:p>
            <a:r>
              <a:rPr lang="en-US" dirty="0"/>
              <a:t>These are fold-changes from a MACs run, </a:t>
            </a:r>
            <a:r>
              <a:rPr lang="en-US"/>
              <a:t>and p-values.</a:t>
            </a:r>
            <a:endParaRPr lang="en-US" dirty="0"/>
          </a:p>
          <a:p>
            <a:r>
              <a:rPr lang="en-US" dirty="0"/>
              <a:t>Notice that the size of the peaks are different from sample to sample: </a:t>
            </a:r>
          </a:p>
          <a:p>
            <a:r>
              <a:rPr lang="en-US" dirty="0" err="1"/>
              <a:t>Transfacs</a:t>
            </a:r>
            <a:r>
              <a:rPr lang="en-US" dirty="0"/>
              <a:t> are sharp, </a:t>
            </a:r>
          </a:p>
          <a:p>
            <a:r>
              <a:rPr lang="en-US" dirty="0"/>
              <a:t>BUT POL2 is low and spread out</a:t>
            </a:r>
          </a:p>
          <a:p>
            <a:r>
              <a:rPr lang="en-US" dirty="0"/>
              <a:t>H3K36m3 – actively transcribed: medium size broad peaks: along over gene body</a:t>
            </a:r>
          </a:p>
          <a:p>
            <a:r>
              <a:rPr lang="en-US" dirty="0"/>
              <a:t>H3K27m3 – </a:t>
            </a:r>
            <a:r>
              <a:rPr lang="en-US" dirty="0" err="1"/>
              <a:t>Polycomb</a:t>
            </a:r>
            <a:r>
              <a:rPr lang="en-US" dirty="0"/>
              <a:t> repressor, again showing large peaks on and around gene body.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93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Protein of interest (POI) is CROSS-LINKED with DNA site it binds to using formaldehyde fixation.</a:t>
            </a:r>
          </a:p>
          <a:p>
            <a:pPr marL="228600" indent="-228600">
              <a:buAutoNum type="arabicPeriod"/>
            </a:pPr>
            <a:r>
              <a:rPr lang="en-US" dirty="0"/>
              <a:t>Cells are lysed and DNA is sheared =&gt; small (&lt;=1k) double-stranded chunks of DNA, including DNA in a Protein / DNA complex.</a:t>
            </a:r>
          </a:p>
          <a:p>
            <a:pPr marL="228600" indent="-228600">
              <a:buAutoNum type="arabicPeriod"/>
            </a:pPr>
            <a:r>
              <a:rPr lang="en-US" dirty="0"/>
              <a:t>An antibody specific to POI is used to bind to protein and then filter out ONLY the bound antibody-protein-DNA-complex. Purify either with attaching AB to solid surface, or magnetic beads.</a:t>
            </a:r>
          </a:p>
          <a:p>
            <a:pPr marL="685800" lvl="1" indent="-228600">
              <a:buAutoNum type="arabicPeriod"/>
            </a:pPr>
            <a:r>
              <a:rPr lang="en-US" dirty="0"/>
              <a:t>Note: you can tag the POI and use an antibody against the tag, or use an AB against native protein.</a:t>
            </a:r>
          </a:p>
          <a:p>
            <a:pPr marL="228600" lvl="0" indent="-228600">
              <a:buAutoNum type="arabicPeriod"/>
            </a:pPr>
            <a:r>
              <a:rPr lang="en-US" dirty="0"/>
              <a:t>Reverse cross-linking of protein to DNA, convert to single-strand DNA</a:t>
            </a:r>
          </a:p>
          <a:p>
            <a:pPr marL="228600" lvl="0" indent="-228600">
              <a:buAutoNum type="arabicPeriod"/>
            </a:pPr>
            <a:r>
              <a:rPr lang="en-US" dirty="0"/>
              <a:t>Sequence the SS DNA.</a:t>
            </a:r>
          </a:p>
          <a:p>
            <a:pPr marL="228600" lvl="0" indent="-228600">
              <a:buAutoNum type="arabicPeriod"/>
            </a:pPr>
            <a:r>
              <a:rPr lang="en-US" dirty="0"/>
              <a:t>Align to a genome, Find out where the peaks of the sequences are – these peaks tell you where the protein was bound to  DNA</a:t>
            </a:r>
          </a:p>
          <a:p>
            <a:pPr marL="228600" lvl="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698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can identify binding sites with sequence pattern or motif</a:t>
            </a:r>
          </a:p>
          <a:p>
            <a:r>
              <a:rPr lang="en-US" dirty="0"/>
              <a:t>First: extract SUMMIT from the called peak – as the peak itself could be quite broad</a:t>
            </a:r>
          </a:p>
          <a:p>
            <a:r>
              <a:rPr lang="en-US" dirty="0"/>
              <a:t>Then look for repeated short sequences in this subset of summits: </a:t>
            </a:r>
          </a:p>
          <a:p>
            <a:r>
              <a:rPr lang="en-US" b="1" dirty="0"/>
              <a:t>do an ALIGNMENT of all </a:t>
            </a:r>
            <a:r>
              <a:rPr lang="en-US" b="1" dirty="0" err="1"/>
              <a:t>seqs</a:t>
            </a:r>
            <a:r>
              <a:rPr lang="en-US" b="1" dirty="0"/>
              <a:t> against each other</a:t>
            </a:r>
          </a:p>
          <a:p>
            <a:r>
              <a:rPr lang="en-US" dirty="0"/>
              <a:t>Then make a sequence logo:</a:t>
            </a:r>
          </a:p>
          <a:p>
            <a:r>
              <a:rPr lang="en-US" dirty="0"/>
              <a:t>Relative </a:t>
            </a:r>
            <a:r>
              <a:rPr lang="en-US" dirty="0" err="1"/>
              <a:t>freqs</a:t>
            </a:r>
            <a:r>
              <a:rPr lang="en-US" dirty="0"/>
              <a:t> of the letters are represented by their relative sizes</a:t>
            </a:r>
          </a:p>
          <a:p>
            <a:r>
              <a:rPr lang="en-US" dirty="0"/>
              <a:t>Height of stack =&gt; how _</a:t>
            </a:r>
            <a:r>
              <a:rPr lang="en-US" dirty="0" err="1"/>
              <a:t>unsmeared</a:t>
            </a:r>
            <a:r>
              <a:rPr lang="en-US" dirty="0"/>
              <a:t>_ the probabilities are between the four bases.</a:t>
            </a:r>
          </a:p>
          <a:p>
            <a:r>
              <a:rPr lang="en-US" dirty="0"/>
              <a:t>Height = 2 – Shannon Entropy.</a:t>
            </a:r>
          </a:p>
          <a:p>
            <a:r>
              <a:rPr lang="en-US" dirty="0"/>
              <a:t>SE calculator: </a:t>
            </a:r>
            <a:r>
              <a:rPr lang="en-GB" dirty="0">
                <a:hlinkClick r:id="rId3"/>
              </a:rPr>
              <a:t>https://planetcalc.com/2476/</a:t>
            </a:r>
            <a:endParaRPr lang="en-GB" dirty="0"/>
          </a:p>
          <a:p>
            <a:r>
              <a:rPr lang="en-GB" dirty="0"/>
              <a:t>Notice that SE(0.25, 0.25, 0.25, 0.25) = 2 </a:t>
            </a:r>
            <a:r>
              <a:rPr lang="en-US" dirty="0"/>
              <a:t>, so stack </a:t>
            </a:r>
            <a:r>
              <a:rPr lang="en-US" dirty="0" err="1"/>
              <a:t>heigh</a:t>
            </a:r>
            <a:r>
              <a:rPr lang="en-US" dirty="0"/>
              <a:t> = 2-2 – 0</a:t>
            </a:r>
          </a:p>
          <a:p>
            <a:r>
              <a:rPr lang="en-US" dirty="0"/>
              <a:t>SE(0.99, 0.01) = 0.08, so stack height = 2 – 0.08 = 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7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 of sequencing the fragments of DNA which were cross-linked to a protein-of-interest are a set of sequence fragments!</a:t>
            </a:r>
          </a:p>
          <a:p>
            <a:endParaRPr lang="en-US" dirty="0"/>
          </a:p>
          <a:p>
            <a:r>
              <a:rPr lang="en-US" dirty="0"/>
              <a:t>You expect those fragments to be concentrated to where the proteins were binding, and indeed, if you look for the pileups of fragments, you’ll find them co-located with transcripts.</a:t>
            </a:r>
          </a:p>
          <a:p>
            <a:r>
              <a:rPr lang="en-US" dirty="0"/>
              <a:t> </a:t>
            </a:r>
          </a:p>
          <a:p>
            <a:r>
              <a:rPr lang="en-US" b="1" dirty="0"/>
              <a:t>This is the results of many different </a:t>
            </a:r>
            <a:r>
              <a:rPr lang="en-US" b="1" dirty="0" err="1"/>
              <a:t>CHIPSeq</a:t>
            </a:r>
            <a:r>
              <a:rPr lang="en-US" b="1" dirty="0"/>
              <a:t> runs, showing peaks in the region of the gene Oct4:</a:t>
            </a:r>
          </a:p>
          <a:p>
            <a:endParaRPr lang="en-US" dirty="0"/>
          </a:p>
          <a:p>
            <a:r>
              <a:rPr lang="en-US" dirty="0"/>
              <a:t>There are transcription factors, mediators, </a:t>
            </a:r>
            <a:r>
              <a:rPr lang="en-US" dirty="0" err="1"/>
              <a:t>cohesins</a:t>
            </a:r>
            <a:r>
              <a:rPr lang="en-US" dirty="0"/>
              <a:t>, CTCF: </a:t>
            </a:r>
            <a:r>
              <a:rPr lang="en-US" b="1" dirty="0"/>
              <a:t>these have relatively narrow peaks compared to the Pol and TBP peaks: they are broad</a:t>
            </a:r>
          </a:p>
          <a:p>
            <a:br>
              <a:rPr lang="en-US" b="1" dirty="0"/>
            </a:br>
            <a:r>
              <a:rPr lang="en-US" b="1" dirty="0"/>
              <a:t>The other types of binding proteins – mediators, </a:t>
            </a:r>
            <a:r>
              <a:rPr lang="en-US" b="1" dirty="0" err="1"/>
              <a:t>cohesins</a:t>
            </a:r>
            <a:r>
              <a:rPr lang="en-US" b="1" dirty="0"/>
              <a:t> </a:t>
            </a:r>
            <a:r>
              <a:rPr lang="en-US" b="1" dirty="0" err="1"/>
              <a:t>etc</a:t>
            </a:r>
            <a:r>
              <a:rPr lang="en-US" b="1" dirty="0"/>
              <a:t> have a variety of shapes</a:t>
            </a:r>
          </a:p>
          <a:p>
            <a:endParaRPr lang="en-US" dirty="0"/>
          </a:p>
          <a:p>
            <a:r>
              <a:rPr lang="en-US" b="1" dirty="0"/>
              <a:t>…</a:t>
            </a:r>
          </a:p>
          <a:p>
            <a:endParaRPr lang="en-US" b="1" dirty="0"/>
          </a:p>
          <a:p>
            <a:r>
              <a:rPr lang="en-US" b="1" dirty="0"/>
              <a:t>Mediator:</a:t>
            </a:r>
            <a:r>
              <a:rPr lang="en-US" dirty="0"/>
              <a:t> MED1, MED12: transmit signals from the TF to the Polymerase</a:t>
            </a:r>
          </a:p>
          <a:p>
            <a:endParaRPr lang="en-US" dirty="0"/>
          </a:p>
          <a:p>
            <a:r>
              <a:rPr lang="en-US" b="1" dirty="0" err="1"/>
              <a:t>Cohesin</a:t>
            </a:r>
            <a:r>
              <a:rPr lang="en-US" b="1" dirty="0"/>
              <a:t>:</a:t>
            </a:r>
            <a:r>
              <a:rPr lang="en-US" dirty="0"/>
              <a:t> responsible for sister chromatid cohesion in cell replication</a:t>
            </a:r>
          </a:p>
          <a:p>
            <a:endParaRPr lang="en-US" dirty="0"/>
          </a:p>
          <a:p>
            <a:r>
              <a:rPr lang="en-US" b="1" dirty="0"/>
              <a:t>CTCF:</a:t>
            </a:r>
            <a:r>
              <a:rPr lang="en-US" dirty="0"/>
              <a:t> it does _everything_. regulates the 3D structure of chromatin. Can act as a transcriptional activator or repressor.</a:t>
            </a:r>
          </a:p>
          <a:p>
            <a:endParaRPr lang="en-US" dirty="0"/>
          </a:p>
          <a:p>
            <a:r>
              <a:rPr lang="en-US" b="1" dirty="0"/>
              <a:t>Pol2, </a:t>
            </a:r>
            <a:r>
              <a:rPr lang="en-US" b="1" dirty="0" err="1"/>
              <a:t>TATABindingProtein</a:t>
            </a:r>
            <a:r>
              <a:rPr lang="en-US" b="1" dirty="0"/>
              <a:t>.</a:t>
            </a:r>
            <a:r>
              <a:rPr lang="en-US" dirty="0"/>
              <a:t> Big signals.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68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FOCUS on a couple of common applications / protein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32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START WITH TF</a:t>
            </a:r>
          </a:p>
          <a:p>
            <a:endParaRPr lang="en-US" b="1" dirty="0"/>
          </a:p>
          <a:p>
            <a:r>
              <a:rPr lang="en-US" dirty="0"/>
              <a:t>Transcription factors are proteins that bind to DNA (in euchromatin) to regulate expression via a variety of mechanisms: </a:t>
            </a:r>
          </a:p>
          <a:p>
            <a:r>
              <a:rPr lang="en-US" dirty="0"/>
              <a:t>stabilize or block binding of RNA Pol</a:t>
            </a:r>
          </a:p>
          <a:p>
            <a:r>
              <a:rPr lang="en-US" dirty="0"/>
              <a:t>… Recruit other proteins into a complex</a:t>
            </a:r>
          </a:p>
          <a:p>
            <a:endParaRPr lang="en-US" dirty="0"/>
          </a:p>
          <a:p>
            <a:r>
              <a:rPr lang="en-US" dirty="0"/>
              <a:t>So you expect narrow peaks around the 5’ TSS, and indeed this is what we’re seeing.</a:t>
            </a:r>
          </a:p>
          <a:p>
            <a:endParaRPr lang="en-US" dirty="0"/>
          </a:p>
          <a:p>
            <a:r>
              <a:rPr lang="en-US" dirty="0"/>
              <a:t>These sorts of peaks are around the TSS. Other proteins are are not </a:t>
            </a:r>
            <a:r>
              <a:rPr lang="en-US" dirty="0" err="1"/>
              <a:t>necc</a:t>
            </a:r>
            <a:r>
              <a:rPr lang="en-US" dirty="0"/>
              <a:t>. clustered around TSS.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97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first, a quick review of some epigenetic terminology: this will help with the table that’s about to come…</a:t>
            </a:r>
          </a:p>
          <a:p>
            <a:endParaRPr lang="en-US" dirty="0"/>
          </a:p>
          <a:p>
            <a:r>
              <a:rPr lang="en-US" dirty="0"/>
              <a:t>General Transcription Factor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82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Histone modifications can also be shown by </a:t>
            </a:r>
            <a:r>
              <a:rPr lang="en-US" b="1" dirty="0" err="1"/>
              <a:t>chipseq</a:t>
            </a:r>
            <a:r>
              <a:rPr lang="en-US" b="1" dirty="0"/>
              <a:t>, and are a contrasting picture:</a:t>
            </a:r>
          </a:p>
          <a:p>
            <a:r>
              <a:rPr lang="en-US" dirty="0"/>
              <a:t>Recapping; HISTONES: proteins DNA wraps around, forming the nucleosome. </a:t>
            </a:r>
          </a:p>
          <a:p>
            <a:r>
              <a:rPr lang="en-US" dirty="0"/>
              <a:t>So histone / DNA </a:t>
            </a:r>
            <a:r>
              <a:rPr lang="en-US" b="1" dirty="0"/>
              <a:t>interaction </a:t>
            </a:r>
            <a:r>
              <a:rPr lang="en-US" dirty="0"/>
              <a:t>is critical in determining whether the chromatin is open or closed.</a:t>
            </a:r>
          </a:p>
          <a:p>
            <a:endParaRPr lang="en-US" dirty="0"/>
          </a:p>
          <a:p>
            <a:r>
              <a:rPr lang="en-US" b="1" dirty="0"/>
              <a:t>Histone code hypothesis:</a:t>
            </a:r>
          </a:p>
          <a:p>
            <a:r>
              <a:rPr lang="en-US" dirty="0"/>
              <a:t>Chromatin / DNA interactions are guided by combinations of histone mods.</a:t>
            </a:r>
          </a:p>
          <a:p>
            <a:endParaRPr lang="en-US" dirty="0"/>
          </a:p>
          <a:p>
            <a:r>
              <a:rPr lang="en-US" b="1" dirty="0"/>
              <a:t>What is a histone mod? </a:t>
            </a:r>
            <a:r>
              <a:rPr lang="en-US" dirty="0"/>
              <a:t>It’s the addition of a single, double or triple methyl group (CH3) to the N terminus of a histone protein residue. Or an acetyl group (CO-CH3)</a:t>
            </a:r>
          </a:p>
          <a:p>
            <a:r>
              <a:rPr lang="en-US" b="1" dirty="0"/>
              <a:t>Which histone protein?</a:t>
            </a:r>
            <a:r>
              <a:rPr lang="en-US" dirty="0"/>
              <a:t> There are 4 histone protein families (H1-H4) in the nucleosome. Mods to residues in the </a:t>
            </a:r>
            <a:r>
              <a:rPr lang="en-US" b="1" dirty="0"/>
              <a:t>H3 and H4 </a:t>
            </a:r>
            <a:r>
              <a:rPr lang="en-US" dirty="0"/>
              <a:t>family are the best understood.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Turns out,</a:t>
            </a:r>
            <a:r>
              <a:rPr lang="en-US" dirty="0"/>
              <a:t> You can get antibodies against </a:t>
            </a:r>
            <a:r>
              <a:rPr lang="en-US" b="1" dirty="0"/>
              <a:t>specific</a:t>
            </a:r>
            <a:r>
              <a:rPr lang="en-US" dirty="0"/>
              <a:t> modifications, so you can do </a:t>
            </a:r>
            <a:r>
              <a:rPr lang="en-US" dirty="0" err="1"/>
              <a:t>chipseq</a:t>
            </a:r>
            <a:r>
              <a:rPr lang="en-US" dirty="0"/>
              <a:t> (histone-</a:t>
            </a:r>
            <a:r>
              <a:rPr lang="en-US" dirty="0" err="1"/>
              <a:t>dna</a:t>
            </a:r>
            <a:r>
              <a:rPr lang="en-US" dirty="0"/>
              <a:t> complex) to localize on the genome WHICH mods are in effect  in particular cell types and states.</a:t>
            </a:r>
          </a:p>
          <a:p>
            <a:endParaRPr lang="en-US" dirty="0"/>
          </a:p>
          <a:p>
            <a:r>
              <a:rPr lang="en-US" b="1" dirty="0"/>
              <a:t>Result:</a:t>
            </a:r>
            <a:r>
              <a:rPr lang="en-US" dirty="0"/>
              <a:t> There is a catalog of possible mods, and their significance.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68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here is my simplistic cheat-sheet of the actual KNOWLEDGE of the transcriptional effect of any particular histone mod.</a:t>
            </a:r>
          </a:p>
          <a:p>
            <a:r>
              <a:rPr lang="en-US" dirty="0"/>
              <a:t>Note: mods are on H3 or H4 as we noticed</a:t>
            </a:r>
          </a:p>
          <a:p>
            <a:r>
              <a:rPr lang="en-US" dirty="0"/>
              <a:t>In this case it’s a particular Lysine residue which is being modified</a:t>
            </a:r>
          </a:p>
          <a:p>
            <a:r>
              <a:rPr lang="en-US" dirty="0"/>
              <a:t>Mod is 1=&gt;3 methyl groups being stuck on (or the acetyl group being stuck 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01776-F0B4-9641-A208-26AA87C7AC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60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9B33-C758-1B40-B3EB-3EA530932092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6D30-8C97-5A46-AD7E-916FF54C4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00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9B33-C758-1B40-B3EB-3EA530932092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6D30-8C97-5A46-AD7E-916FF54C4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29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9B33-C758-1B40-B3EB-3EA530932092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6D30-8C97-5A46-AD7E-916FF54C4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64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9B33-C758-1B40-B3EB-3EA530932092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6D30-8C97-5A46-AD7E-916FF54C4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09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9B33-C758-1B40-B3EB-3EA530932092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6D30-8C97-5A46-AD7E-916FF54C4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72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9B33-C758-1B40-B3EB-3EA530932092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6D30-8C97-5A46-AD7E-916FF54C4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9B33-C758-1B40-B3EB-3EA530932092}" type="datetimeFigureOut">
              <a:rPr lang="en-US" smtClean="0"/>
              <a:t>10/4/23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6D30-8C97-5A46-AD7E-916FF54C4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3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9B33-C758-1B40-B3EB-3EA530932092}" type="datetimeFigureOut">
              <a:rPr lang="en-US" smtClean="0"/>
              <a:t>10/4/23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6D30-8C97-5A46-AD7E-916FF54C4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75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9B33-C758-1B40-B3EB-3EA530932092}" type="datetimeFigureOut">
              <a:rPr lang="en-US" smtClean="0"/>
              <a:t>10/4/23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6D30-8C97-5A46-AD7E-916FF54C4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02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9B33-C758-1B40-B3EB-3EA530932092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6D30-8C97-5A46-AD7E-916FF54C4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61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9B33-C758-1B40-B3EB-3EA530932092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6D30-8C97-5A46-AD7E-916FF54C4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8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A9B33-C758-1B40-B3EB-3EA530932092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16D30-8C97-5A46-AD7E-916FF54C4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0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Vivek</a:t>
            </a:r>
            <a:r>
              <a:rPr lang="en-US" dirty="0"/>
              <a:t> </a:t>
            </a:r>
            <a:r>
              <a:rPr lang="en-US" dirty="0" err="1"/>
              <a:t>Iyer</a:t>
            </a:r>
            <a:endParaRPr lang="en-US" dirty="0"/>
          </a:p>
          <a:p>
            <a:r>
              <a:rPr lang="en-US" dirty="0"/>
              <a:t>Slides from Daniel Gaffney</a:t>
            </a:r>
          </a:p>
        </p:txBody>
      </p:sp>
    </p:spTree>
    <p:extLst>
      <p:ext uri="{BB962C8B-B14F-4D97-AF65-F5344CB8AC3E}">
        <p14:creationId xmlns:p14="http://schemas.microsoft.com/office/powerpoint/2010/main" val="1356999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44C9667-3345-F048-AEC7-8F1489D0C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0"/>
            <a:ext cx="8229600" cy="1143000"/>
          </a:xfrm>
        </p:spPr>
        <p:txBody>
          <a:bodyPr/>
          <a:lstStyle/>
          <a:p>
            <a:r>
              <a:rPr lang="en-US" dirty="0"/>
              <a:t>Histone marks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8F4C679-9DA5-A642-A1E6-068B4D79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946" y="827204"/>
            <a:ext cx="6352604" cy="590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CD7F50-28DF-D24A-A429-F93CB0321716}"/>
              </a:ext>
            </a:extLst>
          </p:cNvPr>
          <p:cNvSpPr/>
          <p:nvPr/>
        </p:nvSpPr>
        <p:spPr>
          <a:xfrm>
            <a:off x="1231528" y="3329244"/>
            <a:ext cx="6541439" cy="2277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484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0"/>
            <a:ext cx="8229600" cy="1143000"/>
          </a:xfrm>
        </p:spPr>
        <p:txBody>
          <a:bodyPr/>
          <a:lstStyle/>
          <a:p>
            <a:r>
              <a:rPr lang="en-US" dirty="0"/>
              <a:t>The histone code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94" y="2529905"/>
            <a:ext cx="3934151" cy="35108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053" y="2837023"/>
            <a:ext cx="2000646" cy="32603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5171" y="254407"/>
            <a:ext cx="169411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Ernst </a:t>
            </a:r>
            <a:r>
              <a:rPr lang="en-US" i="1" dirty="0"/>
              <a:t>et al </a:t>
            </a:r>
            <a:r>
              <a:rPr lang="en-US" dirty="0"/>
              <a:t>2011</a:t>
            </a:r>
            <a:r>
              <a:rPr lang="en-US" i="1" dirty="0"/>
              <a:t>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837C5-F49D-CE47-9741-0905403C6BA0}"/>
              </a:ext>
            </a:extLst>
          </p:cNvPr>
          <p:cNvSpPr txBox="1"/>
          <p:nvPr/>
        </p:nvSpPr>
        <p:spPr>
          <a:xfrm>
            <a:off x="5802609" y="821682"/>
            <a:ext cx="3268239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First: create these categories by  applying HMM classifying stretches of genome to combined peak data: </a:t>
            </a:r>
          </a:p>
          <a:p>
            <a:r>
              <a:rPr lang="en-US" dirty="0"/>
              <a:t>9 cell lines x 9 chromatin marks. Apply functional interpretation after categories are created.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E0D20F4-7B58-8A40-AFC7-FB6D76E23C7C}"/>
              </a:ext>
            </a:extLst>
          </p:cNvPr>
          <p:cNvSpPr/>
          <p:nvPr/>
        </p:nvSpPr>
        <p:spPr>
          <a:xfrm rot="2744264">
            <a:off x="7836699" y="2837023"/>
            <a:ext cx="325848" cy="596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AC928E90-3C6D-954E-8F53-3A2BB2A5F35E}"/>
              </a:ext>
            </a:extLst>
          </p:cNvPr>
          <p:cNvSpPr/>
          <p:nvPr/>
        </p:nvSpPr>
        <p:spPr>
          <a:xfrm>
            <a:off x="3356832" y="2037723"/>
            <a:ext cx="325848" cy="596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01DA1F-DFE6-D247-B063-5A49D654BCD4}"/>
              </a:ext>
            </a:extLst>
          </p:cNvPr>
          <p:cNvSpPr txBox="1"/>
          <p:nvPr/>
        </p:nvSpPr>
        <p:spPr>
          <a:xfrm>
            <a:off x="1614657" y="1130792"/>
            <a:ext cx="326823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Then: go back and ask what fraction of classified regions contain peaks of a given type.</a:t>
            </a:r>
          </a:p>
        </p:txBody>
      </p:sp>
    </p:spTree>
    <p:extLst>
      <p:ext uri="{BB962C8B-B14F-4D97-AF65-F5344CB8AC3E}">
        <p14:creationId xmlns:p14="http://schemas.microsoft.com/office/powerpoint/2010/main" val="2598583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ChIP-seq</a:t>
            </a:r>
            <a:r>
              <a:rPr lang="en-US" dirty="0"/>
              <a:t> experimental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Antibody quality must be high: 60% of antibodies not high enough quality</a:t>
            </a:r>
          </a:p>
          <a:p>
            <a:r>
              <a:rPr lang="en-US" dirty="0"/>
              <a:t>Numbers of cells: 2-3M recommended, more for TFs (5-10M)</a:t>
            </a:r>
          </a:p>
          <a:p>
            <a:r>
              <a:rPr lang="en-US" dirty="0"/>
              <a:t>Crosslinking time: ~10 </a:t>
            </a:r>
            <a:r>
              <a:rPr lang="en-US" dirty="0" err="1"/>
              <a:t>mins</a:t>
            </a:r>
            <a:endParaRPr lang="en-US" dirty="0"/>
          </a:p>
          <a:p>
            <a:r>
              <a:rPr lang="en-US" dirty="0"/>
              <a:t>Shearing fragment checked – next slide</a:t>
            </a:r>
          </a:p>
        </p:txBody>
      </p:sp>
    </p:spTree>
    <p:extLst>
      <p:ext uri="{BB962C8B-B14F-4D97-AF65-F5344CB8AC3E}">
        <p14:creationId xmlns:p14="http://schemas.microsoft.com/office/powerpoint/2010/main" val="1960262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Shearing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4044838"/>
            <a:ext cx="8814816" cy="26668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FRAGMENTS:</a:t>
            </a:r>
            <a:r>
              <a:rPr lang="en-US" dirty="0"/>
              <a:t> Aim for fragments in 150-400bp range</a:t>
            </a:r>
          </a:p>
          <a:p>
            <a:r>
              <a:rPr lang="en-US" dirty="0"/>
              <a:t>Efficiency varies by cell type</a:t>
            </a:r>
          </a:p>
          <a:p>
            <a:r>
              <a:rPr lang="en-US" dirty="0" err="1"/>
              <a:t>Optimise</a:t>
            </a:r>
            <a:r>
              <a:rPr lang="en-US" dirty="0"/>
              <a:t> by varying number of shearing cycles</a:t>
            </a:r>
          </a:p>
          <a:p>
            <a:r>
              <a:rPr lang="en-US" dirty="0"/>
              <a:t>Run input samples on </a:t>
            </a:r>
            <a:r>
              <a:rPr lang="en-US" dirty="0" err="1"/>
              <a:t>Bioanalyser</a:t>
            </a:r>
            <a:r>
              <a:rPr lang="en-US" dirty="0"/>
              <a:t> to check efficiency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READS:</a:t>
            </a:r>
            <a:r>
              <a:rPr lang="en-US" dirty="0"/>
              <a:t> Longer reads better than shorter (uniqueness)</a:t>
            </a:r>
          </a:p>
          <a:p>
            <a:pPr marL="0" indent="0">
              <a:buNone/>
            </a:pPr>
            <a:r>
              <a:rPr lang="en-US" dirty="0"/>
              <a:t>Paired End reads better than single end reads (uniqueness on mapping)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344" y="1281649"/>
            <a:ext cx="5281598" cy="240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49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ChIP-seq</a:t>
            </a:r>
            <a:r>
              <a:rPr lang="en-US" dirty="0"/>
              <a:t> technical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Signal / noise: Does my antibody 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Library complexity: Did I have enough starting material?</a:t>
            </a:r>
          </a:p>
        </p:txBody>
      </p:sp>
    </p:spTree>
    <p:extLst>
      <p:ext uri="{BB962C8B-B14F-4D97-AF65-F5344CB8AC3E}">
        <p14:creationId xmlns:p14="http://schemas.microsoft.com/office/powerpoint/2010/main" val="4245474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784"/>
            <a:ext cx="8229600" cy="1143000"/>
          </a:xfrm>
        </p:spPr>
        <p:txBody>
          <a:bodyPr/>
          <a:lstStyle/>
          <a:p>
            <a:r>
              <a:rPr lang="en-US" dirty="0"/>
              <a:t>Signal / noise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1218539"/>
            <a:ext cx="4178300" cy="558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19098" y="3741507"/>
            <a:ext cx="825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/>
                <a:cs typeface="Helvetica Light"/>
              </a:rPr>
              <a:t>Signal</a:t>
            </a:r>
          </a:p>
        </p:txBody>
      </p: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>
            <a:off x="6452570" y="3926173"/>
            <a:ext cx="766528" cy="59338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 flipV="1">
            <a:off x="5011040" y="3741509"/>
            <a:ext cx="2208058" cy="18466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23394" y="2278495"/>
            <a:ext cx="1820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Light"/>
                <a:cs typeface="Helvetica Light"/>
              </a:rPr>
              <a:t>Noise (background)</a:t>
            </a:r>
          </a:p>
        </p:txBody>
      </p:sp>
      <p:cxnSp>
        <p:nvCxnSpPr>
          <p:cNvPr id="10" name="Straight Arrow Connector 9"/>
          <p:cNvCxnSpPr>
            <a:stCxn id="7" idx="1"/>
          </p:cNvCxnSpPr>
          <p:nvPr/>
        </p:nvCxnSpPr>
        <p:spPr>
          <a:xfrm flipH="1" flipV="1">
            <a:off x="6177386" y="2030582"/>
            <a:ext cx="1146008" cy="57107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34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/ noise</a:t>
            </a:r>
          </a:p>
        </p:txBody>
      </p:sp>
      <p:sp>
        <p:nvSpPr>
          <p:cNvPr id="4" name="Rectangle 3"/>
          <p:cNvSpPr/>
          <p:nvPr/>
        </p:nvSpPr>
        <p:spPr>
          <a:xfrm>
            <a:off x="582295" y="3245278"/>
            <a:ext cx="3715807" cy="70550"/>
          </a:xfrm>
          <a:prstGeom prst="rect">
            <a:avLst/>
          </a:prstGeom>
          <a:solidFill>
            <a:schemeClr val="tx2">
              <a:lumMod val="75000"/>
              <a:alpha val="5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91408" y="3245278"/>
            <a:ext cx="3715807" cy="70550"/>
          </a:xfrm>
          <a:prstGeom prst="rect">
            <a:avLst/>
          </a:prstGeom>
          <a:solidFill>
            <a:schemeClr val="tx2">
              <a:lumMod val="75000"/>
              <a:alpha val="5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98103" y="3245278"/>
            <a:ext cx="693774" cy="70550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33574" y="3304076"/>
            <a:ext cx="1434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binding site</a:t>
            </a:r>
          </a:p>
        </p:txBody>
      </p:sp>
      <p:sp>
        <p:nvSpPr>
          <p:cNvPr id="8" name="Rectangle 7"/>
          <p:cNvSpPr/>
          <p:nvPr/>
        </p:nvSpPr>
        <p:spPr>
          <a:xfrm>
            <a:off x="3286836" y="3068447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33307" y="2926890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21418" y="3114166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733675" y="2785791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97333" y="2972609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027151" y="2881171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4017" y="2656451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933574" y="2527110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380413" y="2362495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721418" y="2442574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250595" y="2221395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70339" y="3114166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155043" y="3137025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85974" y="1417638"/>
            <a:ext cx="143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Signal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2295" y="2646844"/>
            <a:ext cx="143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55043" y="2657231"/>
            <a:ext cx="143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82295" y="1570038"/>
            <a:ext cx="1434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signal/noise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576647" y="4067987"/>
            <a:ext cx="8124920" cy="2532769"/>
            <a:chOff x="576647" y="4067987"/>
            <a:chExt cx="8124920" cy="2532769"/>
          </a:xfrm>
        </p:grpSpPr>
        <p:sp>
          <p:nvSpPr>
            <p:cNvPr id="29" name="Rectangle 28"/>
            <p:cNvSpPr/>
            <p:nvPr/>
          </p:nvSpPr>
          <p:spPr>
            <a:xfrm>
              <a:off x="576647" y="5895627"/>
              <a:ext cx="3715807" cy="70550"/>
            </a:xfrm>
            <a:prstGeom prst="rect">
              <a:avLst/>
            </a:prstGeom>
            <a:solidFill>
              <a:schemeClr val="tx2">
                <a:lumMod val="75000"/>
                <a:alpha val="55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985760" y="5895627"/>
              <a:ext cx="3715807" cy="70550"/>
            </a:xfrm>
            <a:prstGeom prst="rect">
              <a:avLst/>
            </a:prstGeom>
            <a:solidFill>
              <a:schemeClr val="tx2">
                <a:lumMod val="75000"/>
                <a:alpha val="55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292455" y="5895627"/>
              <a:ext cx="693774" cy="70550"/>
            </a:xfrm>
            <a:prstGeom prst="rect">
              <a:avLst/>
            </a:prstGeom>
            <a:solidFill>
              <a:schemeClr val="accent2">
                <a:alpha val="55000"/>
              </a:schemeClr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27926" y="5954425"/>
              <a:ext cx="1434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True binding site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281188" y="5718796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527659" y="5577239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715770" y="5764515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728027" y="5436140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891685" y="5622958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021503" y="5531520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58957" y="5764515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149395" y="5787374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80326" y="4067987"/>
              <a:ext cx="1434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Signal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76647" y="5297193"/>
              <a:ext cx="1434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Noise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49395" y="5307580"/>
              <a:ext cx="1434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Noise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370139" y="5654052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011229" y="5508660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627" y="5683919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393324" y="5613732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34695" y="4437319"/>
              <a:ext cx="1434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Low signal/noise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1938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PastedGraphic-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7" y="1488200"/>
            <a:ext cx="8987256" cy="435320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Signal-to-noise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1347" y="899444"/>
            <a:ext cx="177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background</a:t>
            </a:r>
          </a:p>
        </p:txBody>
      </p:sp>
      <p:cxnSp>
        <p:nvCxnSpPr>
          <p:cNvPr id="15" name="Straight Connector 14"/>
          <p:cNvCxnSpPr>
            <a:cxnSpLocks/>
            <a:stCxn id="8" idx="2"/>
          </p:cNvCxnSpPr>
          <p:nvPr/>
        </p:nvCxnSpPr>
        <p:spPr>
          <a:xfrm>
            <a:off x="8257674" y="1268776"/>
            <a:ext cx="76999" cy="1577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  <a:stCxn id="8" idx="2"/>
          </p:cNvCxnSpPr>
          <p:nvPr/>
        </p:nvCxnSpPr>
        <p:spPr>
          <a:xfrm flipH="1">
            <a:off x="7877474" y="1268776"/>
            <a:ext cx="380200" cy="8996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555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S/N via FRIP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Fragments In Peaks</a:t>
            </a:r>
          </a:p>
          <a:p>
            <a:r>
              <a:rPr lang="en-US" dirty="0"/>
              <a:t># Fragments found in peaks / Total # fragments</a:t>
            </a:r>
          </a:p>
          <a:p>
            <a:r>
              <a:rPr lang="en-US" dirty="0"/>
              <a:t>&gt;1%</a:t>
            </a:r>
          </a:p>
        </p:txBody>
      </p:sp>
    </p:spTree>
    <p:extLst>
      <p:ext uri="{BB962C8B-B14F-4D97-AF65-F5344CB8AC3E}">
        <p14:creationId xmlns:p14="http://schemas.microsoft.com/office/powerpoint/2010/main" val="1376240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Not enough starting material</a:t>
            </a:r>
          </a:p>
          <a:p>
            <a:pPr lvl="1"/>
            <a:r>
              <a:rPr lang="en-US" dirty="0"/>
              <a:t>Not enough cells</a:t>
            </a:r>
          </a:p>
          <a:p>
            <a:pPr lvl="1"/>
            <a:r>
              <a:rPr lang="en-US" dirty="0"/>
              <a:t>Antibody efficiency</a:t>
            </a:r>
          </a:p>
          <a:p>
            <a:r>
              <a:rPr lang="en-US" dirty="0"/>
              <a:t>More PCR required</a:t>
            </a:r>
          </a:p>
        </p:txBody>
      </p:sp>
    </p:spTree>
    <p:extLst>
      <p:ext uri="{BB962C8B-B14F-4D97-AF65-F5344CB8AC3E}">
        <p14:creationId xmlns:p14="http://schemas.microsoft.com/office/powerpoint/2010/main" val="2300941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Epigenetics/</a:t>
            </a:r>
            <a:r>
              <a:rPr lang="en-US" dirty="0" err="1"/>
              <a:t>ChiP</a:t>
            </a:r>
            <a:r>
              <a:rPr lang="en-US" dirty="0"/>
              <a:t>  in one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20492"/>
            <a:ext cx="8229600" cy="80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Regulation of transcription involves interaction of protein and DNA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86869" y="1417638"/>
            <a:ext cx="7196216" cy="3406959"/>
            <a:chOff x="1086869" y="1417638"/>
            <a:chExt cx="7196216" cy="34069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6869" y="1417638"/>
              <a:ext cx="7196216" cy="340695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086869" y="3341041"/>
              <a:ext cx="2722893" cy="1483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0243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complexity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82295" y="1417638"/>
            <a:ext cx="8124920" cy="2532769"/>
            <a:chOff x="582295" y="1417638"/>
            <a:chExt cx="8124920" cy="2532769"/>
          </a:xfrm>
        </p:grpSpPr>
        <p:sp>
          <p:nvSpPr>
            <p:cNvPr id="4" name="Rectangle 3"/>
            <p:cNvSpPr/>
            <p:nvPr/>
          </p:nvSpPr>
          <p:spPr>
            <a:xfrm>
              <a:off x="582295" y="3245278"/>
              <a:ext cx="3715807" cy="70550"/>
            </a:xfrm>
            <a:prstGeom prst="rect">
              <a:avLst/>
            </a:prstGeom>
            <a:solidFill>
              <a:schemeClr val="tx2">
                <a:lumMod val="75000"/>
                <a:alpha val="55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991408" y="3245278"/>
              <a:ext cx="3715807" cy="70550"/>
            </a:xfrm>
            <a:prstGeom prst="rect">
              <a:avLst/>
            </a:prstGeom>
            <a:solidFill>
              <a:schemeClr val="tx2">
                <a:lumMod val="75000"/>
                <a:alpha val="55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98103" y="3245278"/>
              <a:ext cx="693774" cy="70550"/>
            </a:xfrm>
            <a:prstGeom prst="rect">
              <a:avLst/>
            </a:prstGeom>
            <a:solidFill>
              <a:schemeClr val="accent2">
                <a:alpha val="55000"/>
              </a:schemeClr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33574" y="3304076"/>
              <a:ext cx="1434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True binding site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286836" y="3068447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33307" y="2926890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21418" y="3114166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733675" y="2785791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897333" y="2972609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027151" y="2881171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74017" y="2656451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33574" y="2527110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380413" y="2362495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721418" y="2442574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50595" y="2221395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0339" y="3114166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155043" y="3137025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5974" y="1417638"/>
              <a:ext cx="1434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Signal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2295" y="2646844"/>
              <a:ext cx="1434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Noise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55043" y="2657231"/>
              <a:ext cx="1434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Noise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576647" y="5895627"/>
            <a:ext cx="3715807" cy="70550"/>
          </a:xfrm>
          <a:prstGeom prst="rect">
            <a:avLst/>
          </a:prstGeom>
          <a:solidFill>
            <a:schemeClr val="tx2">
              <a:lumMod val="75000"/>
              <a:alpha val="5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985760" y="5895627"/>
            <a:ext cx="3715807" cy="70550"/>
          </a:xfrm>
          <a:prstGeom prst="rect">
            <a:avLst/>
          </a:prstGeom>
          <a:solidFill>
            <a:schemeClr val="tx2">
              <a:lumMod val="75000"/>
              <a:alpha val="5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292455" y="5895627"/>
            <a:ext cx="693774" cy="70550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927926" y="5954425"/>
            <a:ext cx="1434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binding site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085974" y="5764515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58957" y="5764515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149395" y="5787374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080326" y="4067987"/>
            <a:ext cx="143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Signal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76647" y="5297193"/>
            <a:ext cx="143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149395" y="5307580"/>
            <a:ext cx="143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82295" y="1570038"/>
            <a:ext cx="1434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complexity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695" y="4437319"/>
            <a:ext cx="1434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 complexity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085974" y="5620806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85974" y="5470101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085974" y="5332345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085974" y="5188636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085974" y="5037931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4085974" y="4888635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4085974" y="4744926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085974" y="4594221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5974" y="4456465"/>
            <a:ext cx="129347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Brace 1"/>
          <p:cNvSpPr/>
          <p:nvPr/>
        </p:nvSpPr>
        <p:spPr>
          <a:xfrm>
            <a:off x="5514908" y="4456465"/>
            <a:ext cx="158981" cy="13537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5521022" y="4915239"/>
            <a:ext cx="183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PCR duplicates</a:t>
            </a:r>
          </a:p>
        </p:txBody>
      </p:sp>
    </p:spTree>
    <p:extLst>
      <p:ext uri="{BB962C8B-B14F-4D97-AF65-F5344CB8AC3E}">
        <p14:creationId xmlns:p14="http://schemas.microsoft.com/office/powerpoint/2010/main" val="4082016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complexity</a:t>
            </a:r>
          </a:p>
        </p:txBody>
      </p:sp>
      <p:pic>
        <p:nvPicPr>
          <p:cNvPr id="3" name="Picture 2" descr="PastedGraphic-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3" y="1747461"/>
            <a:ext cx="8128000" cy="4699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8442877" y="1747461"/>
            <a:ext cx="0" cy="4484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5400000">
            <a:off x="7536485" y="364505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Decreasing complexity</a:t>
            </a:r>
          </a:p>
        </p:txBody>
      </p:sp>
    </p:spTree>
    <p:extLst>
      <p:ext uri="{BB962C8B-B14F-4D97-AF65-F5344CB8AC3E}">
        <p14:creationId xmlns:p14="http://schemas.microsoft.com/office/powerpoint/2010/main" val="3574061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Measuring complexity – </a:t>
            </a:r>
            <a:br>
              <a:rPr lang="en-US" dirty="0"/>
            </a:br>
            <a:r>
              <a:rPr lang="en-US" dirty="0"/>
              <a:t>Nonredundant fraction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NRF = # unique fragments positions / total # fragments</a:t>
            </a:r>
          </a:p>
          <a:p>
            <a:r>
              <a:rPr lang="en-US" dirty="0"/>
              <a:t>Encode goal: NRF &gt;0.8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64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ChIP-seq</a:t>
            </a:r>
            <a:r>
              <a:rPr lang="en-US" dirty="0"/>
              <a:t> technical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Signal / noise: Does my antibody work?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Fragment of Reads in Peaks &gt; 1%</a:t>
            </a:r>
          </a:p>
          <a:p>
            <a:pPr marL="40005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Library complexity: Did I have enough starting material?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Non-redundant fraction &gt; 0.8</a:t>
            </a:r>
          </a:p>
        </p:txBody>
      </p:sp>
    </p:spTree>
    <p:extLst>
      <p:ext uri="{BB962C8B-B14F-4D97-AF65-F5344CB8AC3E}">
        <p14:creationId xmlns:p14="http://schemas.microsoft.com/office/powerpoint/2010/main" val="2164919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analysis of </a:t>
            </a:r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alignment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Visualisation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Peak calling</a:t>
            </a:r>
          </a:p>
          <a:p>
            <a:pPr marL="914400" lvl="1" indent="-514350"/>
            <a:r>
              <a:rPr lang="en-US" dirty="0"/>
              <a:t>“Bump finding”</a:t>
            </a:r>
          </a:p>
          <a:p>
            <a:pPr marL="914400" lvl="1" indent="-514350"/>
            <a:r>
              <a:rPr lang="en-US" dirty="0"/>
              <a:t>Peak annotation (mapping peaks to genes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914400" lvl="1" indent="-514350"/>
            <a:r>
              <a:rPr lang="en-US" dirty="0"/>
              <a:t>Motif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Differential binding</a:t>
            </a:r>
          </a:p>
          <a:p>
            <a:pPr marL="914400" lvl="1" indent="-514350"/>
            <a:r>
              <a:rPr lang="en-US" dirty="0"/>
              <a:t>Case / control</a:t>
            </a:r>
          </a:p>
          <a:p>
            <a:pPr marL="914400" lvl="1" indent="-514350"/>
            <a:r>
              <a:rPr lang="en-US" dirty="0"/>
              <a:t>Naïve / stimulated</a:t>
            </a:r>
          </a:p>
        </p:txBody>
      </p:sp>
    </p:spTree>
    <p:extLst>
      <p:ext uri="{BB962C8B-B14F-4D97-AF65-F5344CB8AC3E}">
        <p14:creationId xmlns:p14="http://schemas.microsoft.com/office/powerpoint/2010/main" val="63107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analysis of </a:t>
            </a:r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Read alignment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rgbClr val="FF0000"/>
                </a:solidFill>
              </a:rPr>
              <a:t>Visualisation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Peak calling</a:t>
            </a:r>
          </a:p>
          <a:p>
            <a:pPr marL="914400" lvl="1" indent="-514350"/>
            <a:r>
              <a:rPr lang="en-US" dirty="0">
                <a:solidFill>
                  <a:srgbClr val="FF0000"/>
                </a:solidFill>
              </a:rPr>
              <a:t>“Bump finding”</a:t>
            </a:r>
          </a:p>
          <a:p>
            <a:pPr marL="914400" lvl="1" indent="-514350"/>
            <a:r>
              <a:rPr lang="en-US" dirty="0">
                <a:solidFill>
                  <a:srgbClr val="FF0000"/>
                </a:solidFill>
              </a:rPr>
              <a:t>Peak annotation (mapping peaks to genes 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914400" lvl="1" indent="-514350"/>
            <a:r>
              <a:rPr lang="en-US" dirty="0">
                <a:solidFill>
                  <a:srgbClr val="FF0000"/>
                </a:solidFill>
              </a:rPr>
              <a:t>Motif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Differential binding</a:t>
            </a:r>
          </a:p>
          <a:p>
            <a:pPr marL="914400" lvl="1" indent="-514350"/>
            <a:r>
              <a:rPr lang="en-US" dirty="0"/>
              <a:t>Case / control</a:t>
            </a:r>
          </a:p>
          <a:p>
            <a:pPr marL="914400" lvl="1" indent="-514350"/>
            <a:r>
              <a:rPr lang="en-US" dirty="0"/>
              <a:t>Naïve / stimulated</a:t>
            </a:r>
          </a:p>
        </p:txBody>
      </p:sp>
    </p:spTree>
    <p:extLst>
      <p:ext uri="{BB962C8B-B14F-4D97-AF65-F5344CB8AC3E}">
        <p14:creationId xmlns:p14="http://schemas.microsoft.com/office/powerpoint/2010/main" val="2200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Visualisation</a:t>
            </a:r>
            <a:r>
              <a:rPr lang="en-US" dirty="0"/>
              <a:t> in a genome browser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4268245"/>
            <a:ext cx="8229600" cy="185791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Convert mapped reads to “signal” – e.g. read depth at each </a:t>
            </a:r>
            <a:r>
              <a:rPr lang="en-US" dirty="0" err="1"/>
              <a:t>bp</a:t>
            </a:r>
            <a:r>
              <a:rPr lang="en-US" dirty="0"/>
              <a:t> or in windows</a:t>
            </a:r>
          </a:p>
          <a:p>
            <a:r>
              <a:rPr lang="en-US" dirty="0"/>
              <a:t>BAM files to e.g. wig, </a:t>
            </a:r>
            <a:r>
              <a:rPr lang="en-US" dirty="0" err="1"/>
              <a:t>bedgraph</a:t>
            </a:r>
            <a:endParaRPr lang="en-US" dirty="0"/>
          </a:p>
          <a:p>
            <a:r>
              <a:rPr lang="en-US" dirty="0"/>
              <a:t>IGV, </a:t>
            </a:r>
            <a:r>
              <a:rPr lang="en-US" dirty="0" err="1"/>
              <a:t>ensembl</a:t>
            </a:r>
            <a:r>
              <a:rPr lang="en-US" dirty="0"/>
              <a:t>, UCSC</a:t>
            </a:r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4692"/>
            <a:ext cx="9107379" cy="220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1717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50333"/>
            <a:ext cx="8229600" cy="137583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Observed counts</a:t>
            </a:r>
          </a:p>
          <a:p>
            <a:r>
              <a:rPr lang="en-US" dirty="0"/>
              <a:t>Expected counts</a:t>
            </a:r>
          </a:p>
          <a:p>
            <a:r>
              <a:rPr lang="en-US" dirty="0"/>
              <a:t>Poisson test: p-value – </a:t>
            </a:r>
            <a:r>
              <a:rPr lang="en-US" dirty="0" err="1"/>
              <a:t>prob</a:t>
            </a:r>
            <a:r>
              <a:rPr lang="en-US" dirty="0"/>
              <a:t>(observing frag count at least as extreme under null)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82295" y="2221395"/>
            <a:ext cx="8124920" cy="1094433"/>
            <a:chOff x="582295" y="2221395"/>
            <a:chExt cx="8124920" cy="1094433"/>
          </a:xfrm>
        </p:grpSpPr>
        <p:sp>
          <p:nvSpPr>
            <p:cNvPr id="5" name="Rectangle 4"/>
            <p:cNvSpPr/>
            <p:nvPr/>
          </p:nvSpPr>
          <p:spPr>
            <a:xfrm>
              <a:off x="582295" y="3245278"/>
              <a:ext cx="3715807" cy="70550"/>
            </a:xfrm>
            <a:prstGeom prst="rect">
              <a:avLst/>
            </a:prstGeom>
            <a:solidFill>
              <a:schemeClr val="tx2">
                <a:lumMod val="75000"/>
                <a:alpha val="55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991408" y="3245278"/>
              <a:ext cx="3715807" cy="70550"/>
            </a:xfrm>
            <a:prstGeom prst="rect">
              <a:avLst/>
            </a:prstGeom>
            <a:solidFill>
              <a:schemeClr val="tx2">
                <a:lumMod val="75000"/>
                <a:alpha val="55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298103" y="3245278"/>
              <a:ext cx="693774" cy="70550"/>
            </a:xfrm>
            <a:prstGeom prst="rect">
              <a:avLst/>
            </a:prstGeom>
            <a:solidFill>
              <a:schemeClr val="accent2">
                <a:alpha val="55000"/>
              </a:schemeClr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86836" y="3068447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33307" y="2926890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21418" y="3114166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733675" y="2785791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897333" y="2972609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027151" y="2881171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74017" y="2656451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33574" y="2527110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380413" y="2362495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721418" y="2442574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50595" y="2221395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0339" y="3114166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155043" y="3137025"/>
              <a:ext cx="1293476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>
            <a:off x="582295" y="3445168"/>
            <a:ext cx="21457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82295" y="4291757"/>
            <a:ext cx="810450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57200" y="3645055"/>
            <a:ext cx="0" cy="646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16200000">
            <a:off x="-425375" y="3746298"/>
            <a:ext cx="130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-log10(</a:t>
            </a:r>
            <a:r>
              <a:rPr lang="en-US" dirty="0" err="1"/>
              <a:t>pval</a:t>
            </a:r>
            <a:r>
              <a:rPr lang="en-US" dirty="0"/>
              <a:t>)</a:t>
            </a:r>
          </a:p>
        </p:txBody>
      </p:sp>
      <p:sp>
        <p:nvSpPr>
          <p:cNvPr id="40" name="Freeform 39"/>
          <p:cNvSpPr/>
          <p:nvPr/>
        </p:nvSpPr>
        <p:spPr>
          <a:xfrm>
            <a:off x="576185" y="3609779"/>
            <a:ext cx="8066593" cy="623187"/>
          </a:xfrm>
          <a:custGeom>
            <a:avLst/>
            <a:gdLst>
              <a:gd name="connsiteX0" fmla="*/ 0 w 8066593"/>
              <a:gd name="connsiteY0" fmla="*/ 599671 h 623187"/>
              <a:gd name="connsiteX1" fmla="*/ 270454 w 8066593"/>
              <a:gd name="connsiteY1" fmla="*/ 587912 h 623187"/>
              <a:gd name="connsiteX2" fmla="*/ 682015 w 8066593"/>
              <a:gd name="connsiteY2" fmla="*/ 587912 h 623187"/>
              <a:gd name="connsiteX3" fmla="*/ 905434 w 8066593"/>
              <a:gd name="connsiteY3" fmla="*/ 576154 h 623187"/>
              <a:gd name="connsiteX4" fmla="*/ 1175888 w 8066593"/>
              <a:gd name="connsiteY4" fmla="*/ 611429 h 623187"/>
              <a:gd name="connsiteX5" fmla="*/ 1352272 w 8066593"/>
              <a:gd name="connsiteY5" fmla="*/ 587912 h 623187"/>
              <a:gd name="connsiteX6" fmla="*/ 1728556 w 8066593"/>
              <a:gd name="connsiteY6" fmla="*/ 564396 h 623187"/>
              <a:gd name="connsiteX7" fmla="*/ 1963733 w 8066593"/>
              <a:gd name="connsiteY7" fmla="*/ 599671 h 623187"/>
              <a:gd name="connsiteX8" fmla="*/ 2151875 w 8066593"/>
              <a:gd name="connsiteY8" fmla="*/ 623187 h 623187"/>
              <a:gd name="connsiteX9" fmla="*/ 2410571 w 8066593"/>
              <a:gd name="connsiteY9" fmla="*/ 587912 h 623187"/>
              <a:gd name="connsiteX10" fmla="*/ 2681025 w 8066593"/>
              <a:gd name="connsiteY10" fmla="*/ 552638 h 623187"/>
              <a:gd name="connsiteX11" fmla="*/ 3221934 w 8066593"/>
              <a:gd name="connsiteY11" fmla="*/ 470330 h 623187"/>
              <a:gd name="connsiteX12" fmla="*/ 3433593 w 8066593"/>
              <a:gd name="connsiteY12" fmla="*/ 317473 h 623187"/>
              <a:gd name="connsiteX13" fmla="*/ 3786360 w 8066593"/>
              <a:gd name="connsiteY13" fmla="*/ 129341 h 623187"/>
              <a:gd name="connsiteX14" fmla="*/ 3974502 w 8066593"/>
              <a:gd name="connsiteY14" fmla="*/ 11758 h 623187"/>
              <a:gd name="connsiteX15" fmla="*/ 4209680 w 8066593"/>
              <a:gd name="connsiteY15" fmla="*/ 0 h 623187"/>
              <a:gd name="connsiteX16" fmla="*/ 4480134 w 8066593"/>
              <a:gd name="connsiteY16" fmla="*/ 47033 h 623187"/>
              <a:gd name="connsiteX17" fmla="*/ 4844659 w 8066593"/>
              <a:gd name="connsiteY17" fmla="*/ 329231 h 623187"/>
              <a:gd name="connsiteX18" fmla="*/ 5162149 w 8066593"/>
              <a:gd name="connsiteY18" fmla="*/ 376264 h 623187"/>
              <a:gd name="connsiteX19" fmla="*/ 5397327 w 8066593"/>
              <a:gd name="connsiteY19" fmla="*/ 329231 h 623187"/>
              <a:gd name="connsiteX20" fmla="*/ 5538433 w 8066593"/>
              <a:gd name="connsiteY20" fmla="*/ 493846 h 623187"/>
              <a:gd name="connsiteX21" fmla="*/ 5773611 w 8066593"/>
              <a:gd name="connsiteY21" fmla="*/ 493846 h 623187"/>
              <a:gd name="connsiteX22" fmla="*/ 6138136 w 8066593"/>
              <a:gd name="connsiteY22" fmla="*/ 599671 h 623187"/>
              <a:gd name="connsiteX23" fmla="*/ 6537938 w 8066593"/>
              <a:gd name="connsiteY23" fmla="*/ 611429 h 623187"/>
              <a:gd name="connsiteX24" fmla="*/ 7102364 w 8066593"/>
              <a:gd name="connsiteY24" fmla="*/ 564396 h 623187"/>
              <a:gd name="connsiteX25" fmla="*/ 7478649 w 8066593"/>
              <a:gd name="connsiteY25" fmla="*/ 599671 h 623187"/>
              <a:gd name="connsiteX26" fmla="*/ 8066593 w 8066593"/>
              <a:gd name="connsiteY26" fmla="*/ 623187 h 623187"/>
              <a:gd name="connsiteX27" fmla="*/ 8066593 w 8066593"/>
              <a:gd name="connsiteY27" fmla="*/ 623187 h 623187"/>
              <a:gd name="connsiteX28" fmla="*/ 8066593 w 8066593"/>
              <a:gd name="connsiteY28" fmla="*/ 623187 h 623187"/>
              <a:gd name="connsiteX29" fmla="*/ 8066593 w 8066593"/>
              <a:gd name="connsiteY29" fmla="*/ 623187 h 623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066593" h="623187">
                <a:moveTo>
                  <a:pt x="0" y="599671"/>
                </a:moveTo>
                <a:lnTo>
                  <a:pt x="270454" y="587912"/>
                </a:lnTo>
                <a:lnTo>
                  <a:pt x="682015" y="587912"/>
                </a:lnTo>
                <a:lnTo>
                  <a:pt x="905434" y="576154"/>
                </a:lnTo>
                <a:lnTo>
                  <a:pt x="1175888" y="611429"/>
                </a:lnTo>
                <a:lnTo>
                  <a:pt x="1352272" y="587912"/>
                </a:lnTo>
                <a:lnTo>
                  <a:pt x="1728556" y="564396"/>
                </a:lnTo>
                <a:lnTo>
                  <a:pt x="1963733" y="599671"/>
                </a:lnTo>
                <a:lnTo>
                  <a:pt x="2151875" y="623187"/>
                </a:lnTo>
                <a:lnTo>
                  <a:pt x="2410571" y="587912"/>
                </a:lnTo>
                <a:lnTo>
                  <a:pt x="2681025" y="552638"/>
                </a:lnTo>
                <a:lnTo>
                  <a:pt x="3221934" y="470330"/>
                </a:lnTo>
                <a:lnTo>
                  <a:pt x="3433593" y="317473"/>
                </a:lnTo>
                <a:lnTo>
                  <a:pt x="3786360" y="129341"/>
                </a:lnTo>
                <a:lnTo>
                  <a:pt x="3974502" y="11758"/>
                </a:lnTo>
                <a:lnTo>
                  <a:pt x="4209680" y="0"/>
                </a:lnTo>
                <a:lnTo>
                  <a:pt x="4480134" y="47033"/>
                </a:lnTo>
                <a:lnTo>
                  <a:pt x="4844659" y="329231"/>
                </a:lnTo>
                <a:lnTo>
                  <a:pt x="5162149" y="376264"/>
                </a:lnTo>
                <a:lnTo>
                  <a:pt x="5397327" y="329231"/>
                </a:lnTo>
                <a:lnTo>
                  <a:pt x="5538433" y="493846"/>
                </a:lnTo>
                <a:lnTo>
                  <a:pt x="5773611" y="493846"/>
                </a:lnTo>
                <a:lnTo>
                  <a:pt x="6138136" y="599671"/>
                </a:lnTo>
                <a:lnTo>
                  <a:pt x="6537938" y="611429"/>
                </a:lnTo>
                <a:lnTo>
                  <a:pt x="7102364" y="564396"/>
                </a:lnTo>
                <a:lnTo>
                  <a:pt x="7478649" y="599671"/>
                </a:lnTo>
                <a:lnTo>
                  <a:pt x="8066593" y="623187"/>
                </a:lnTo>
                <a:lnTo>
                  <a:pt x="8066593" y="623187"/>
                </a:lnTo>
                <a:lnTo>
                  <a:pt x="8066593" y="623187"/>
                </a:lnTo>
                <a:lnTo>
                  <a:pt x="8066593" y="623187"/>
                </a:lnTo>
              </a:path>
            </a:pathLst>
          </a:cu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582295" y="4067893"/>
            <a:ext cx="810450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3733675" y="3950769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010809" y="3950769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437888" y="3663530"/>
            <a:ext cx="636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peak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05616" y="3421653"/>
            <a:ext cx="1128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Sliding window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76185" y="3790894"/>
            <a:ext cx="2298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P-value threshold (FDR corrected)</a:t>
            </a:r>
          </a:p>
        </p:txBody>
      </p:sp>
    </p:spTree>
    <p:extLst>
      <p:ext uri="{BB962C8B-B14F-4D97-AF65-F5344CB8AC3E}">
        <p14:creationId xmlns:p14="http://schemas.microsoft.com/office/powerpoint/2010/main" val="138172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9337E-6 2.52432E-6 L 0.65816 0.00162 " pathEditMode="relative" rAng="0" ptsTypes="AA">
                                      <p:cBhvr>
                                        <p:cTn id="21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00" y="6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9" grpId="0"/>
      <p:bldP spid="40" grpId="0" animBg="1"/>
      <p:bldP spid="42" grpId="0" animBg="1"/>
      <p:bldP spid="43" grpId="0" animBg="1"/>
      <p:bldP spid="44" grpId="0"/>
      <p:bldP spid="45" grpId="0"/>
      <p:bldP spid="46" grpId="0"/>
      <p:bldP spid="46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calling challenges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expected?</a:t>
            </a:r>
          </a:p>
          <a:p>
            <a:pPr lvl="1"/>
            <a:r>
              <a:rPr lang="en-US" dirty="0"/>
              <a:t>Treatment sample (with antibody)</a:t>
            </a:r>
          </a:p>
          <a:p>
            <a:pPr lvl="1"/>
            <a:r>
              <a:rPr lang="en-US" dirty="0"/>
              <a:t>Input / control sample (no antibody)</a:t>
            </a:r>
          </a:p>
          <a:p>
            <a:r>
              <a:rPr lang="en-US" dirty="0"/>
              <a:t>Replicates</a:t>
            </a:r>
          </a:p>
          <a:p>
            <a:pPr lvl="1"/>
            <a:r>
              <a:rPr lang="en-US" dirty="0"/>
              <a:t>Yes! (min 2, more = better)</a:t>
            </a:r>
          </a:p>
          <a:p>
            <a:r>
              <a:rPr lang="en-US" dirty="0"/>
              <a:t>Peak sizes</a:t>
            </a:r>
          </a:p>
          <a:p>
            <a:pPr lvl="1"/>
            <a:r>
              <a:rPr lang="en-US" dirty="0"/>
              <a:t>These are variable: small for TFs, large for some Histone mods, and for Pol2 etc.</a:t>
            </a:r>
          </a:p>
        </p:txBody>
      </p:sp>
    </p:spTree>
    <p:extLst>
      <p:ext uri="{BB962C8B-B14F-4D97-AF65-F5344CB8AC3E}">
        <p14:creationId xmlns:p14="http://schemas.microsoft.com/office/powerpoint/2010/main" val="1844595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946" y="610633"/>
            <a:ext cx="6352604" cy="590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102527" y="6513799"/>
            <a:ext cx="732606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200" dirty="0">
                <a:latin typeface="HelveticaNeueLT Pro 43 LtEx"/>
                <a:cs typeface="HelveticaNeueLT Pro 43 LtEx"/>
              </a:rPr>
              <a:t>Park J, Nature Reviews Genetics, 2009</a:t>
            </a:r>
          </a:p>
        </p:txBody>
      </p:sp>
    </p:spTree>
    <p:extLst>
      <p:ext uri="{BB962C8B-B14F-4D97-AF65-F5344CB8AC3E}">
        <p14:creationId xmlns:p14="http://schemas.microsoft.com/office/powerpoint/2010/main" val="3382114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ChIP-seq</a:t>
            </a:r>
            <a:r>
              <a:rPr lang="en-US" dirty="0"/>
              <a:t> 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1218539"/>
            <a:ext cx="4178300" cy="558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19098" y="3741507"/>
            <a:ext cx="110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/>
                <a:cs typeface="Helvetica Light"/>
              </a:rPr>
              <a:t>Antibody</a:t>
            </a:r>
          </a:p>
        </p:txBody>
      </p: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>
            <a:off x="6452570" y="3926173"/>
            <a:ext cx="766528" cy="59338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 flipV="1">
            <a:off x="5011040" y="3741509"/>
            <a:ext cx="2208058" cy="18466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76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Motif </a:t>
            </a:r>
            <a:r>
              <a:rPr lang="en-US" dirty="0" err="1"/>
              <a:t>analysisr</a:t>
            </a:r>
            <a:endParaRPr lang="en-US" dirty="0"/>
          </a:p>
        </p:txBody>
      </p:sp>
      <p:pic>
        <p:nvPicPr>
          <p:cNvPr id="4" name="Picture 5" descr="fi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636948"/>
            <a:ext cx="5105400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3465748"/>
            <a:ext cx="376237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5218348"/>
            <a:ext cx="3124200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Bent Arrow 6"/>
          <p:cNvSpPr/>
          <p:nvPr/>
        </p:nvSpPr>
        <p:spPr bwMode="auto">
          <a:xfrm rot="16200000" flipH="1">
            <a:off x="1028700" y="2475148"/>
            <a:ext cx="838200" cy="533400"/>
          </a:xfrm>
          <a:prstGeom prst="bentArrow">
            <a:avLst>
              <a:gd name="adj1" fmla="val 25000"/>
              <a:gd name="adj2" fmla="val 25768"/>
              <a:gd name="adj3" fmla="val 25000"/>
              <a:gd name="adj4" fmla="val 4375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Bent Arrow 7"/>
          <p:cNvSpPr/>
          <p:nvPr/>
        </p:nvSpPr>
        <p:spPr bwMode="auto">
          <a:xfrm rot="16200000" flipH="1" flipV="1">
            <a:off x="4991100" y="4151548"/>
            <a:ext cx="838200" cy="533400"/>
          </a:xfrm>
          <a:prstGeom prst="bentArrow">
            <a:avLst>
              <a:gd name="adj1" fmla="val 25000"/>
              <a:gd name="adj2" fmla="val 25768"/>
              <a:gd name="adj3" fmla="val 25000"/>
              <a:gd name="adj4" fmla="val 4375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20322" y="3073397"/>
            <a:ext cx="362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 sequences from multiple peaks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59938" y="6488668"/>
            <a:ext cx="1636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Discover motifs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3A5C55-A09F-D148-881B-838664C6DFB7}"/>
              </a:ext>
            </a:extLst>
          </p:cNvPr>
          <p:cNvSpPr txBox="1"/>
          <p:nvPr/>
        </p:nvSpPr>
        <p:spPr>
          <a:xfrm>
            <a:off x="162046" y="2222339"/>
            <a:ext cx="1106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EXTRACT</a:t>
            </a:r>
            <a:br>
              <a:rPr lang="en-US" dirty="0"/>
            </a:br>
            <a:r>
              <a:rPr lang="en-US" dirty="0"/>
              <a:t>SEQ</a:t>
            </a:r>
            <a:br>
              <a:rPr lang="en-US" dirty="0"/>
            </a:br>
            <a:r>
              <a:rPr lang="en-US" dirty="0"/>
              <a:t>FROM</a:t>
            </a:r>
            <a:br>
              <a:rPr lang="en-US" dirty="0"/>
            </a:br>
            <a:r>
              <a:rPr lang="en-US" i="1" dirty="0"/>
              <a:t>SUMMITS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268D2-96AF-1946-9C40-F581307788EB}"/>
              </a:ext>
            </a:extLst>
          </p:cNvPr>
          <p:cNvSpPr txBox="1"/>
          <p:nvPr/>
        </p:nvSpPr>
        <p:spPr>
          <a:xfrm>
            <a:off x="162045" y="5302485"/>
            <a:ext cx="4829055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CONSENSUS LOGO</a:t>
            </a:r>
          </a:p>
          <a:p>
            <a:r>
              <a:rPr lang="en-US" b="1" i="1" dirty="0"/>
              <a:t>Letter Height</a:t>
            </a:r>
            <a:r>
              <a:rPr lang="en-US" i="1" dirty="0"/>
              <a:t>: Relative Frequency</a:t>
            </a:r>
          </a:p>
          <a:p>
            <a:r>
              <a:rPr lang="en-US" b="1" i="1" dirty="0"/>
              <a:t>Stack Height</a:t>
            </a:r>
            <a:r>
              <a:rPr lang="en-US" i="1" dirty="0"/>
              <a:t> = 2 – Shannon entropy*</a:t>
            </a:r>
          </a:p>
          <a:p>
            <a:r>
              <a:rPr lang="en-US" i="1" dirty="0"/>
              <a:t>*</a:t>
            </a:r>
            <a:r>
              <a:rPr lang="en-US" i="1" dirty="0" err="1"/>
              <a:t>sum_i</a:t>
            </a:r>
            <a:r>
              <a:rPr lang="en-US" i="1" dirty="0"/>
              <a:t>(</a:t>
            </a:r>
            <a:r>
              <a:rPr lang="en-US" i="1" dirty="0" err="1"/>
              <a:t>p_i</a:t>
            </a:r>
            <a:r>
              <a:rPr lang="en-US" i="1" dirty="0"/>
              <a:t> log </a:t>
            </a:r>
            <a:r>
              <a:rPr lang="en-US" i="1" dirty="0" err="1"/>
              <a:t>p_i</a:t>
            </a:r>
            <a:r>
              <a:rPr lang="en-US" i="1" dirty="0"/>
              <a:t>) – how smeared out </a:t>
            </a:r>
            <a:r>
              <a:rPr lang="en-US" i="1" dirty="0" err="1"/>
              <a:t>probs</a:t>
            </a:r>
            <a:r>
              <a:rPr lang="en-US" i="1" dirty="0"/>
              <a:t> are</a:t>
            </a:r>
          </a:p>
          <a:p>
            <a:r>
              <a:rPr lang="en-US" i="1" dirty="0"/>
              <a:t>More smeared out =&gt; lower stack height</a:t>
            </a:r>
          </a:p>
        </p:txBody>
      </p:sp>
    </p:spTree>
    <p:extLst>
      <p:ext uri="{BB962C8B-B14F-4D97-AF65-F5344CB8AC3E}">
        <p14:creationId xmlns:p14="http://schemas.microsoft.com/office/powerpoint/2010/main" val="73018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ChIP-seq</a:t>
            </a:r>
            <a:r>
              <a:rPr lang="en-US" dirty="0"/>
              <a:t> look like?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62" y="1417638"/>
            <a:ext cx="6365007" cy="53204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8162" y="1910800"/>
            <a:ext cx="27000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Helvetica Light"/>
                <a:cs typeface="Helvetica Light"/>
              </a:rPr>
              <a:t>A statistical procedure (peak calling) is used to call regions of enrichment (peaks)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Helvetica Light"/>
                <a:cs typeface="Helvetica Light"/>
              </a:rPr>
              <a:t>Can use a control “Input” sample as a background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Helvetica Light"/>
                <a:cs typeface="Helvetica Light"/>
              </a:rPr>
              <a:t>Peak calling quality varies dramatically by quality of the </a:t>
            </a:r>
            <a:r>
              <a:rPr lang="en-US" dirty="0" err="1">
                <a:latin typeface="Helvetica Light"/>
                <a:cs typeface="Helvetica Light"/>
              </a:rPr>
              <a:t>ChIP-seq</a:t>
            </a:r>
            <a:endParaRPr lang="en-US" dirty="0">
              <a:latin typeface="Helvetica Light"/>
              <a:cs typeface="Helvetica Ligh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Helvetica Light"/>
              <a:cs typeface="Helvetica Ligh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6312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</a:t>
            </a:r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7636"/>
            <a:ext cx="8229600" cy="4478527"/>
          </a:xfrm>
        </p:spPr>
        <p:txBody>
          <a:bodyPr>
            <a:normAutofit/>
          </a:bodyPr>
          <a:lstStyle/>
          <a:p>
            <a:r>
              <a:rPr lang="en-US" dirty="0" err="1"/>
              <a:t>ChIP-seq</a:t>
            </a:r>
            <a:r>
              <a:rPr lang="en-US" dirty="0"/>
              <a:t> is one of the most commonly used approaches for identifying gene regulatory regions</a:t>
            </a:r>
          </a:p>
          <a:p>
            <a:r>
              <a:rPr lang="en-US" dirty="0"/>
              <a:t>Two common types: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Transcription factors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Histone modifications</a:t>
            </a:r>
          </a:p>
        </p:txBody>
      </p:sp>
    </p:spTree>
    <p:extLst>
      <p:ext uri="{BB962C8B-B14F-4D97-AF65-F5344CB8AC3E}">
        <p14:creationId xmlns:p14="http://schemas.microsoft.com/office/powerpoint/2010/main" val="703453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ChIP-seq</a:t>
            </a:r>
            <a:r>
              <a:rPr lang="en-US" dirty="0"/>
              <a:t> for transcription factors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32" y="1417638"/>
            <a:ext cx="6365007" cy="53204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41439" y="2551547"/>
            <a:ext cx="23937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Helvetica Light"/>
                <a:cs typeface="Helvetica Light"/>
              </a:rPr>
              <a:t>Each of these TFs requires a high quality, </a:t>
            </a:r>
            <a:r>
              <a:rPr lang="en-US" dirty="0" err="1">
                <a:latin typeface="Helvetica Light"/>
                <a:cs typeface="Helvetica Light"/>
              </a:rPr>
              <a:t>ChIP</a:t>
            </a:r>
            <a:r>
              <a:rPr lang="en-US" dirty="0">
                <a:latin typeface="Helvetica Light"/>
                <a:cs typeface="Helvetica Light"/>
              </a:rPr>
              <a:t>-grade anti-body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Helvetica Light"/>
                <a:cs typeface="Helvetica Light"/>
              </a:rPr>
              <a:t>Most antibodies (~60%) are not good enough for </a:t>
            </a:r>
            <a:r>
              <a:rPr lang="en-US" dirty="0" err="1">
                <a:latin typeface="Helvetica Light"/>
                <a:cs typeface="Helvetica Light"/>
              </a:rPr>
              <a:t>ChIP-seq</a:t>
            </a:r>
            <a:endParaRPr lang="en-US" dirty="0">
              <a:latin typeface="Helvetica Light"/>
              <a:cs typeface="Helvetica Ligh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81E748-0F04-B044-840E-A742945EE224}"/>
              </a:ext>
            </a:extLst>
          </p:cNvPr>
          <p:cNvSpPr/>
          <p:nvPr/>
        </p:nvSpPr>
        <p:spPr>
          <a:xfrm>
            <a:off x="94129" y="1404191"/>
            <a:ext cx="6541439" cy="1648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9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2C7EBE-869B-6A4B-BD43-044C2CE7F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22165"/>
              </p:ext>
            </p:extLst>
          </p:nvPr>
        </p:nvGraphicFramePr>
        <p:xfrm>
          <a:off x="172963" y="866610"/>
          <a:ext cx="8632372" cy="599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142">
                  <a:extLst>
                    <a:ext uri="{9D8B030D-6E8A-4147-A177-3AD203B41FA5}">
                      <a16:colId xmlns:a16="http://schemas.microsoft.com/office/drawing/2014/main" val="178017019"/>
                    </a:ext>
                  </a:extLst>
                </a:gridCol>
                <a:gridCol w="6455230">
                  <a:extLst>
                    <a:ext uri="{9D8B030D-6E8A-4147-A177-3AD203B41FA5}">
                      <a16:colId xmlns:a16="http://schemas.microsoft.com/office/drawing/2014/main" val="3261231767"/>
                    </a:ext>
                  </a:extLst>
                </a:gridCol>
              </a:tblGrid>
              <a:tr h="688398">
                <a:tc>
                  <a:txBody>
                    <a:bodyPr/>
                    <a:lstStyle/>
                    <a:p>
                      <a:r>
                        <a:rPr lang="en-US" dirty="0"/>
                        <a:t>Regulatory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189286"/>
                  </a:ext>
                </a:extLst>
              </a:tr>
              <a:tr h="1293297">
                <a:tc>
                  <a:txBody>
                    <a:bodyPr/>
                    <a:lstStyle/>
                    <a:p>
                      <a:r>
                        <a:rPr lang="en-US" dirty="0"/>
                        <a:t>Promoter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DNA Sequence (100-1kb), initial secure binding site for:</a:t>
                      </a:r>
                    </a:p>
                    <a:p>
                      <a:pPr lvl="1"/>
                      <a:r>
                        <a:rPr lang="en-US" dirty="0"/>
                        <a:t>RNA Pol complex</a:t>
                      </a:r>
                    </a:p>
                    <a:p>
                      <a:pPr lvl="1"/>
                      <a:r>
                        <a:rPr lang="en-US" dirty="0" err="1"/>
                        <a:t>Transfacs</a:t>
                      </a:r>
                      <a:endParaRPr lang="en-US" dirty="0"/>
                    </a:p>
                    <a:p>
                      <a:pPr lvl="0"/>
                      <a:r>
                        <a:rPr lang="en-US" dirty="0"/>
                        <a:t>Adjacent regulated gene, defined relative to TSS. </a:t>
                      </a:r>
                    </a:p>
                    <a:p>
                      <a:pPr lvl="0"/>
                      <a:r>
                        <a:rPr lang="en-US" dirty="0"/>
                        <a:t>Poised: simultaneous activation/repressive histone mods.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256749"/>
                  </a:ext>
                </a:extLst>
              </a:tr>
              <a:tr h="68839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Enhancer/Silencer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DNA </a:t>
                      </a:r>
                      <a:r>
                        <a:rPr lang="en-US" dirty="0" err="1"/>
                        <a:t>Seq</a:t>
                      </a:r>
                      <a:r>
                        <a:rPr lang="en-US" dirty="0"/>
                        <a:t> (50-1.5kb), bound by </a:t>
                      </a:r>
                      <a:r>
                        <a:rPr lang="en-US" dirty="0" err="1"/>
                        <a:t>transfacs</a:t>
                      </a:r>
                      <a:r>
                        <a:rPr lang="en-US" dirty="0"/>
                        <a:t> </a:t>
                      </a:r>
                      <a:r>
                        <a:rPr lang="en-US" i="1" dirty="0"/>
                        <a:t>(activator / repressor)</a:t>
                      </a:r>
                    </a:p>
                    <a:p>
                      <a:r>
                        <a:rPr lang="en-US" dirty="0"/>
                        <a:t>Can act on gene up to 1Mb away: DNA folding brings it close to promoter.</a:t>
                      </a:r>
                      <a:endParaRPr lang="en-US" i="1" dirty="0"/>
                    </a:p>
                    <a:p>
                      <a:r>
                        <a:rPr lang="en-US" dirty="0"/>
                        <a:t>Enhancer: Bound by activator, which interacts with complex initiating transcription.</a:t>
                      </a:r>
                    </a:p>
                    <a:p>
                      <a:r>
                        <a:rPr lang="en-US" dirty="0"/>
                        <a:t>Silencer: bound by repressor, which interferes with GTF assembly.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153039"/>
                  </a:ext>
                </a:extLst>
              </a:tr>
              <a:tr h="568757">
                <a:tc>
                  <a:txBody>
                    <a:bodyPr/>
                    <a:lstStyle/>
                    <a:p>
                      <a:r>
                        <a:rPr lang="en-US" dirty="0"/>
                        <a:t>Insulator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DNA, 300-2kb, Block enhancers from acting on promoters: positioned between enhancer and promoter, form chromatin-loop domains.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266820"/>
                  </a:ext>
                </a:extLst>
              </a:tr>
              <a:tr h="1188192">
                <a:tc>
                  <a:txBody>
                    <a:bodyPr/>
                    <a:lstStyle/>
                    <a:p>
                      <a:r>
                        <a:rPr lang="en-US" dirty="0" err="1"/>
                        <a:t>Polycomb</a:t>
                      </a:r>
                      <a:r>
                        <a:rPr lang="en-US" dirty="0"/>
                        <a:t>-repressed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Polycomb</a:t>
                      </a:r>
                      <a:r>
                        <a:rPr lang="en-US" dirty="0"/>
                        <a:t> – group proteins actively remodel chromatin to silence genes.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2744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33E97AE-FF02-AA45-9C0E-DC16866F9F79}"/>
              </a:ext>
            </a:extLst>
          </p:cNvPr>
          <p:cNvSpPr txBox="1"/>
          <p:nvPr/>
        </p:nvSpPr>
        <p:spPr>
          <a:xfrm>
            <a:off x="172963" y="316089"/>
            <a:ext cx="353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EPIGENETIC JARGON CHEAT - SHEET</a:t>
            </a:r>
          </a:p>
        </p:txBody>
      </p:sp>
    </p:spTree>
    <p:extLst>
      <p:ext uri="{BB962C8B-B14F-4D97-AF65-F5344CB8AC3E}">
        <p14:creationId xmlns:p14="http://schemas.microsoft.com/office/powerpoint/2010/main" val="741413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Histone modifications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06" y="1417638"/>
            <a:ext cx="7058928" cy="44902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53409" y="1521774"/>
            <a:ext cx="2871622" cy="1590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199" y="5606542"/>
            <a:ext cx="5366129" cy="5263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823329" y="1876474"/>
            <a:ext cx="3089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Light"/>
                <a:cs typeface="Helvetica Light"/>
              </a:rPr>
              <a:t>Antibodies can also be made against histone modification </a:t>
            </a:r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 flipH="1">
            <a:off x="4553409" y="2799804"/>
            <a:ext cx="2814872" cy="1193426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55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A1AEF8-B28D-624A-99F9-1560760EE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220479"/>
              </p:ext>
            </p:extLst>
          </p:nvPr>
        </p:nvGraphicFramePr>
        <p:xfrm>
          <a:off x="625222" y="1044574"/>
          <a:ext cx="7659243" cy="5596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081">
                  <a:extLst>
                    <a:ext uri="{9D8B030D-6E8A-4147-A177-3AD203B41FA5}">
                      <a16:colId xmlns:a16="http://schemas.microsoft.com/office/drawing/2014/main" val="1230128454"/>
                    </a:ext>
                  </a:extLst>
                </a:gridCol>
                <a:gridCol w="2553081">
                  <a:extLst>
                    <a:ext uri="{9D8B030D-6E8A-4147-A177-3AD203B41FA5}">
                      <a16:colId xmlns:a16="http://schemas.microsoft.com/office/drawing/2014/main" val="823760681"/>
                    </a:ext>
                  </a:extLst>
                </a:gridCol>
                <a:gridCol w="2553081">
                  <a:extLst>
                    <a:ext uri="{9D8B030D-6E8A-4147-A177-3AD203B41FA5}">
                      <a16:colId xmlns:a16="http://schemas.microsoft.com/office/drawing/2014/main" val="3021785360"/>
                    </a:ext>
                  </a:extLst>
                </a:gridCol>
              </a:tblGrid>
              <a:tr h="474903">
                <a:tc>
                  <a:txBody>
                    <a:bodyPr/>
                    <a:lstStyle/>
                    <a:p>
                      <a:r>
                        <a:rPr lang="en-US" sz="1400" dirty="0"/>
                        <a:t>Histone mark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Candidate State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Interpretation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3085550"/>
                  </a:ext>
                </a:extLst>
              </a:tr>
              <a:tr h="834289">
                <a:tc>
                  <a:txBody>
                    <a:bodyPr/>
                    <a:lstStyle/>
                    <a:p>
                      <a:r>
                        <a:rPr lang="en-US" sz="1800" dirty="0"/>
                        <a:t>H3K9me2,3</a:t>
                      </a:r>
                    </a:p>
                  </a:txBody>
                  <a:tcPr marL="68580" marR="68580" marT="34290" marB="3429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 marL="68580" marR="68580" marT="34290" marB="3429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Silenced genes</a:t>
                      </a:r>
                    </a:p>
                  </a:txBody>
                  <a:tcPr marL="68580" marR="68580" marT="34290" marB="3429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961649"/>
                  </a:ext>
                </a:extLst>
              </a:tr>
              <a:tr h="834289">
                <a:tc>
                  <a:txBody>
                    <a:bodyPr/>
                    <a:lstStyle/>
                    <a:p>
                      <a:r>
                        <a:rPr lang="en-US" sz="1800" dirty="0"/>
                        <a:t>H3K27me3</a:t>
                      </a:r>
                    </a:p>
                  </a:txBody>
                  <a:tcPr marL="68580" marR="68580" marT="34290" marB="3429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Inactive/poised promoter, </a:t>
                      </a:r>
                      <a:r>
                        <a:rPr lang="en-US" sz="1800" dirty="0" err="1"/>
                        <a:t>polycomb</a:t>
                      </a:r>
                      <a:r>
                        <a:rPr lang="en-US" sz="1800" dirty="0"/>
                        <a:t> repressed</a:t>
                      </a:r>
                    </a:p>
                  </a:txBody>
                  <a:tcPr marL="68580" marR="68580" marT="34290" marB="3429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Downregulation of nearby genes</a:t>
                      </a:r>
                    </a:p>
                  </a:txBody>
                  <a:tcPr marL="68580" marR="68580" marT="34290" marB="3429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544124"/>
                  </a:ext>
                </a:extLst>
              </a:tr>
              <a:tr h="834289">
                <a:tc>
                  <a:txBody>
                    <a:bodyPr/>
                    <a:lstStyle/>
                    <a:p>
                      <a:r>
                        <a:rPr lang="en-US" sz="1800" dirty="0"/>
                        <a:t>H3K36me3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Transcriptional transition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Actively transcribed gene bodies.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58540"/>
                  </a:ext>
                </a:extLst>
              </a:tr>
              <a:tr h="474903">
                <a:tc>
                  <a:txBody>
                    <a:bodyPr/>
                    <a:lstStyle/>
                    <a:p>
                      <a:r>
                        <a:rPr lang="en-US" sz="1800" dirty="0"/>
                        <a:t>H4K20me1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Transcriptional transition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Transcriptional activation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049396"/>
                  </a:ext>
                </a:extLst>
              </a:tr>
              <a:tr h="474903">
                <a:tc>
                  <a:txBody>
                    <a:bodyPr/>
                    <a:lstStyle/>
                    <a:p>
                      <a:r>
                        <a:rPr lang="en-US" sz="1800" dirty="0"/>
                        <a:t>H3K4me1,2,3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Strong enhancer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Promoter of active genes 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341887"/>
                  </a:ext>
                </a:extLst>
              </a:tr>
              <a:tr h="834289">
                <a:tc>
                  <a:txBody>
                    <a:bodyPr/>
                    <a:lstStyle/>
                    <a:p>
                      <a:r>
                        <a:rPr lang="en-US" sz="1800" dirty="0"/>
                        <a:t>H3K27ac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Active promoter/strong enhancer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Active transcription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984718"/>
                  </a:ext>
                </a:extLst>
              </a:tr>
              <a:tr h="834289">
                <a:tc>
                  <a:txBody>
                    <a:bodyPr/>
                    <a:lstStyle/>
                    <a:p>
                      <a:r>
                        <a:rPr lang="en-US" sz="1800" dirty="0"/>
                        <a:t>H3K9ac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Active promoter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Switch from transcription initiation to elongation.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822218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44C9667-3345-F048-AEC7-8F1489D0C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0"/>
            <a:ext cx="8229600" cy="1143000"/>
          </a:xfrm>
        </p:spPr>
        <p:txBody>
          <a:bodyPr/>
          <a:lstStyle/>
          <a:p>
            <a:r>
              <a:rPr lang="en-US" dirty="0"/>
              <a:t>Histone mark cheat sheet</a:t>
            </a:r>
          </a:p>
        </p:txBody>
      </p:sp>
    </p:spTree>
    <p:extLst>
      <p:ext uri="{BB962C8B-B14F-4D97-AF65-F5344CB8AC3E}">
        <p14:creationId xmlns:p14="http://schemas.microsoft.com/office/powerpoint/2010/main" val="1880110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6424</TotalTime>
  <Words>2959</Words>
  <Application>Microsoft Macintosh PowerPoint</Application>
  <PresentationFormat>On-screen Show (4:3)</PresentationFormat>
  <Paragraphs>393</Paragraphs>
  <Slides>30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Helvetica Light</vt:lpstr>
      <vt:lpstr>HelveticaNeueLT Pro 43 LtEx</vt:lpstr>
      <vt:lpstr>Office Theme</vt:lpstr>
      <vt:lpstr>Intro to ChIP-seq</vt:lpstr>
      <vt:lpstr>Epigenetics/ChiP  in one slide</vt:lpstr>
      <vt:lpstr>How does ChIP-seq work?</vt:lpstr>
      <vt:lpstr>What does ChIP-seq look like?</vt:lpstr>
      <vt:lpstr>Applications of ChIP-seq</vt:lpstr>
      <vt:lpstr>ChIP-seq for transcription factors</vt:lpstr>
      <vt:lpstr>PowerPoint Presentation</vt:lpstr>
      <vt:lpstr>Histone modifications</vt:lpstr>
      <vt:lpstr>Histone mark cheat sheet</vt:lpstr>
      <vt:lpstr>Histone marks</vt:lpstr>
      <vt:lpstr>The histone code </vt:lpstr>
      <vt:lpstr>ChIP-seq experimental considerations</vt:lpstr>
      <vt:lpstr>Shearing</vt:lpstr>
      <vt:lpstr>ChIP-seq technical issues</vt:lpstr>
      <vt:lpstr>Signal / noise</vt:lpstr>
      <vt:lpstr>Signal / noise</vt:lpstr>
      <vt:lpstr>Signal-to-noise</vt:lpstr>
      <vt:lpstr>Measuring S/N via FRIP</vt:lpstr>
      <vt:lpstr>Library complexity</vt:lpstr>
      <vt:lpstr>Library complexity</vt:lpstr>
      <vt:lpstr>Library complexity</vt:lpstr>
      <vt:lpstr>Measuring complexity –  Nonredundant fraction</vt:lpstr>
      <vt:lpstr>ChIP-seq technical issues</vt:lpstr>
      <vt:lpstr>Basic analysis of ChIP-seq</vt:lpstr>
      <vt:lpstr>Basic analysis of ChIP-seq</vt:lpstr>
      <vt:lpstr>Visualisation in a genome browser</vt:lpstr>
      <vt:lpstr>Peak calling</vt:lpstr>
      <vt:lpstr>Peak calling challenges </vt:lpstr>
      <vt:lpstr>PowerPoint Presentation</vt:lpstr>
      <vt:lpstr>Motif analysisr</vt:lpstr>
    </vt:vector>
  </TitlesOfParts>
  <Company>WTSI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Gaffney</dc:creator>
  <cp:lastModifiedBy>Vivek Iyer</cp:lastModifiedBy>
  <cp:revision>285</cp:revision>
  <cp:lastPrinted>2019-12-04T12:07:04Z</cp:lastPrinted>
  <dcterms:created xsi:type="dcterms:W3CDTF">2015-11-25T13:41:05Z</dcterms:created>
  <dcterms:modified xsi:type="dcterms:W3CDTF">2023-10-05T20:58:13Z</dcterms:modified>
</cp:coreProperties>
</file>